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7" r:id="rId2"/>
    <p:sldId id="258" r:id="rId3"/>
    <p:sldId id="278" r:id="rId4"/>
    <p:sldId id="294" r:id="rId5"/>
    <p:sldId id="302" r:id="rId6"/>
    <p:sldId id="308" r:id="rId7"/>
    <p:sldId id="281" r:id="rId8"/>
    <p:sldId id="285" r:id="rId9"/>
    <p:sldId id="279" r:id="rId10"/>
    <p:sldId id="283" r:id="rId11"/>
    <p:sldId id="282" r:id="rId12"/>
    <p:sldId id="280" r:id="rId13"/>
    <p:sldId id="307" r:id="rId14"/>
    <p:sldId id="293" r:id="rId15"/>
    <p:sldId id="295" r:id="rId16"/>
    <p:sldId id="287" r:id="rId17"/>
    <p:sldId id="288" r:id="rId18"/>
    <p:sldId id="296" r:id="rId19"/>
    <p:sldId id="309" r:id="rId20"/>
    <p:sldId id="303" r:id="rId21"/>
    <p:sldId id="290" r:id="rId22"/>
    <p:sldId id="304" r:id="rId23"/>
    <p:sldId id="300" r:id="rId24"/>
    <p:sldId id="305" r:id="rId25"/>
    <p:sldId id="301" r:id="rId26"/>
    <p:sldId id="298" r:id="rId27"/>
    <p:sldId id="299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A13"/>
    <a:srgbClr val="C14F2A"/>
    <a:srgbClr val="D6B350"/>
    <a:srgbClr val="4C7A9D"/>
    <a:srgbClr val="1AAFAF"/>
    <a:srgbClr val="00B1B1"/>
    <a:srgbClr val="DAFBFD"/>
    <a:srgbClr val="13A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727" autoAdjust="0"/>
  </p:normalViewPr>
  <p:slideViewPr>
    <p:cSldViewPr>
      <p:cViewPr>
        <p:scale>
          <a:sx n="46" d="100"/>
          <a:sy n="46" d="100"/>
        </p:scale>
        <p:origin x="-207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48AFC-67EF-40C1-8EC2-9F7306470E8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</dgm:pt>
    <dgm:pt modelId="{9BC7F8B7-5FD8-4302-BF70-3F191AA89AE0}">
      <dgm:prSet phldrT="[Texto]" custT="1"/>
      <dgm:spPr>
        <a:solidFill>
          <a:srgbClr val="C14F2A"/>
        </a:solidFill>
      </dgm:spPr>
      <dgm:t>
        <a:bodyPr/>
        <a:lstStyle/>
        <a:p>
          <a:r>
            <a:rPr lang="es-ES" sz="4000" b="1" dirty="0" smtClean="0">
              <a:latin typeface="Arial" pitchFamily="34" charset="0"/>
              <a:cs typeface="Arial" pitchFamily="34" charset="0"/>
            </a:rPr>
            <a:t>17 </a:t>
          </a:r>
          <a:r>
            <a:rPr lang="es-ES" sz="2000" dirty="0" smtClean="0">
              <a:latin typeface="Arial" pitchFamily="34" charset="0"/>
              <a:cs typeface="Arial" pitchFamily="34" charset="0"/>
            </a:rPr>
            <a:t>Uso seguro de la medicación</a:t>
          </a:r>
          <a:endParaRPr lang="es-ES" sz="2400" dirty="0">
            <a:latin typeface="Arial" pitchFamily="34" charset="0"/>
            <a:cs typeface="Arial" pitchFamily="34" charset="0"/>
          </a:endParaRPr>
        </a:p>
      </dgm:t>
    </dgm:pt>
    <dgm:pt modelId="{88638E71-F44C-48F2-BAC0-FDCA9D96C225}" type="parTrans" cxnId="{43FD91CB-DABD-49CF-ACA2-98EB3FD951CE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508B0EEA-5EE3-432D-B0FF-00E9EC0A1005}" type="sibTrans" cxnId="{43FD91CB-DABD-49CF-ACA2-98EB3FD951CE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E0E9132C-8BE3-4A7D-84A6-B43CC645F81E}">
      <dgm:prSet phldrT="[Texto]" custT="1"/>
      <dgm:spPr>
        <a:solidFill>
          <a:srgbClr val="CFAA13"/>
        </a:solidFill>
      </dgm:spPr>
      <dgm:t>
        <a:bodyPr/>
        <a:lstStyle/>
        <a:p>
          <a:r>
            <a:rPr lang="es-ES" sz="4000" b="1" dirty="0" smtClean="0">
              <a:latin typeface="Arial" pitchFamily="34" charset="0"/>
              <a:cs typeface="Arial" pitchFamily="34" charset="0"/>
            </a:rPr>
            <a:t>17 </a:t>
          </a:r>
          <a:r>
            <a:rPr lang="es-ES" sz="2000" dirty="0" smtClean="0">
              <a:latin typeface="Arial" pitchFamily="34" charset="0"/>
              <a:cs typeface="Arial" pitchFamily="34" charset="0"/>
            </a:rPr>
            <a:t>Formación, cultura y gestión organizativa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CBB2C735-A968-4009-8A7A-2C8EB4357EF2}" type="parTrans" cxnId="{14105629-D4EE-412D-897A-598AC1C18822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3F295ACB-C2E3-443B-B2FF-CECB6D2B1594}" type="sibTrans" cxnId="{14105629-D4EE-412D-897A-598AC1C18822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AF3A39E1-4EFC-466E-910C-2F8CEB531FBB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4000" b="1" dirty="0" smtClean="0">
              <a:latin typeface="Arial" pitchFamily="34" charset="0"/>
              <a:cs typeface="Arial" pitchFamily="34" charset="0"/>
            </a:rPr>
            <a:t>12 </a:t>
          </a:r>
          <a:r>
            <a:rPr lang="es-ES" sz="2000" dirty="0" smtClean="0">
              <a:latin typeface="Arial" pitchFamily="34" charset="0"/>
              <a:cs typeface="Arial" pitchFamily="34" charset="0"/>
            </a:rPr>
            <a:t>Gestión de riesgos e incidentes relacionados con la atención sanitaria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FC145EB9-96B9-43E5-B432-4C40865761DB}" type="parTrans" cxnId="{4E8DB487-1C05-4539-99DB-2A113A1C63A7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8117DF56-04EB-4A2A-AE29-D8C947A7CCA4}" type="sibTrans" cxnId="{4E8DB487-1C05-4539-99DB-2A113A1C63A7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2EE5BF2B-4084-49D8-9A2B-28F312BB810E}">
      <dgm:prSet custT="1"/>
      <dgm:spPr>
        <a:solidFill>
          <a:srgbClr val="1AAFAF"/>
        </a:solidFill>
      </dgm:spPr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C2D76C59-AFB6-4602-87BE-5FCA5E46FF4C}" type="parTrans" cxnId="{9F8460B7-C7A6-4656-8DA6-3618FE281687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6DA7B4D4-0089-4D6E-B506-F38C461D8D0E}" type="sibTrans" cxnId="{9F8460B7-C7A6-4656-8DA6-3618FE281687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3D13C07A-FA39-459A-99B6-0406AD25609D}">
      <dgm:prSet custT="1"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543B0464-BA00-4A81-8E45-DE72585DD3A9}" type="parTrans" cxnId="{74B9CE46-BA52-4FE3-B1B4-E10B65D13607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C96E8574-C3D7-43DA-8DF0-807F08983042}" type="sibTrans" cxnId="{74B9CE46-BA52-4FE3-B1B4-E10B65D13607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B6C56173-5BE3-4D9D-9274-1340B7246941}">
      <dgm:prSet custT="1"/>
      <dgm:spPr>
        <a:solidFill>
          <a:srgbClr val="4C7A9D"/>
        </a:solidFill>
      </dgm:spPr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5AFEBE20-F130-4407-BD08-6F00EB588782}" type="parTrans" cxnId="{56A50497-2783-4972-9252-B216798F957A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3BDCD2A7-A0AC-4467-A5B5-87EC7996911C}" type="sibTrans" cxnId="{56A50497-2783-4972-9252-B216798F957A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2F7E82EF-94C7-4C89-9E18-B62580D86EF9}">
      <dgm:prSet custT="1"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D63A86C8-C031-445C-9D4D-75A2ECB7C790}" type="parTrans" cxnId="{BCB7E2D8-BBBA-472D-827C-EC278A1B12F5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C7F93D07-2082-4F47-929D-94E87E2DA6C0}" type="sibTrans" cxnId="{BCB7E2D8-BBBA-472D-827C-EC278A1B12F5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2A5DB7FD-05F0-40DD-94BE-76DBF987F7FB}" type="pres">
      <dgm:prSet presAssocID="{C0348AFC-67EF-40C1-8EC2-9F7306470E82}" presName="linear" presStyleCnt="0">
        <dgm:presLayoutVars>
          <dgm:dir/>
          <dgm:resizeHandles val="exact"/>
        </dgm:presLayoutVars>
      </dgm:prSet>
      <dgm:spPr/>
    </dgm:pt>
    <dgm:pt modelId="{C52428F4-3BDF-4A48-80F0-65A24807770B}" type="pres">
      <dgm:prSet presAssocID="{9BC7F8B7-5FD8-4302-BF70-3F191AA89AE0}" presName="comp" presStyleCnt="0"/>
      <dgm:spPr/>
    </dgm:pt>
    <dgm:pt modelId="{09AAD737-6F30-40CE-922C-802A6183B523}" type="pres">
      <dgm:prSet presAssocID="{9BC7F8B7-5FD8-4302-BF70-3F191AA89AE0}" presName="box" presStyleLbl="node1" presStyleIdx="0" presStyleCnt="6"/>
      <dgm:spPr/>
      <dgm:t>
        <a:bodyPr/>
        <a:lstStyle/>
        <a:p>
          <a:endParaRPr lang="es-ES"/>
        </a:p>
      </dgm:t>
    </dgm:pt>
    <dgm:pt modelId="{8120CDD4-B617-4E34-B8F6-1081378D87A2}" type="pres">
      <dgm:prSet presAssocID="{9BC7F8B7-5FD8-4302-BF70-3F191AA89AE0}" presName="img" presStyleLbl="fgImgPlace1" presStyleIdx="0" presStyleCnt="6" custScaleX="17586"/>
      <dgm:spPr/>
    </dgm:pt>
    <dgm:pt modelId="{B9DE8F0B-E72F-48DF-B4AB-E0FB55392C63}" type="pres">
      <dgm:prSet presAssocID="{9BC7F8B7-5FD8-4302-BF70-3F191AA89AE0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07BCD9-7645-40AA-8D3D-83E82FECCB7B}" type="pres">
      <dgm:prSet presAssocID="{508B0EEA-5EE3-432D-B0FF-00E9EC0A1005}" presName="spacer" presStyleCnt="0"/>
      <dgm:spPr/>
    </dgm:pt>
    <dgm:pt modelId="{696E51B0-15B0-4EB0-A2E0-C55F9555C6D7}" type="pres">
      <dgm:prSet presAssocID="{E0E9132C-8BE3-4A7D-84A6-B43CC645F81E}" presName="comp" presStyleCnt="0"/>
      <dgm:spPr/>
    </dgm:pt>
    <dgm:pt modelId="{672BF84F-E88B-446F-AE79-2A4CB262184C}" type="pres">
      <dgm:prSet presAssocID="{E0E9132C-8BE3-4A7D-84A6-B43CC645F81E}" presName="box" presStyleLbl="node1" presStyleIdx="1" presStyleCnt="6"/>
      <dgm:spPr/>
      <dgm:t>
        <a:bodyPr/>
        <a:lstStyle/>
        <a:p>
          <a:endParaRPr lang="es-ES"/>
        </a:p>
      </dgm:t>
    </dgm:pt>
    <dgm:pt modelId="{D5E12990-2AB7-4DAA-9800-3AB6122360A6}" type="pres">
      <dgm:prSet presAssocID="{E0E9132C-8BE3-4A7D-84A6-B43CC645F81E}" presName="img" presStyleLbl="fgImgPlace1" presStyleIdx="1" presStyleCnt="6" custScaleX="17586"/>
      <dgm:spPr/>
    </dgm:pt>
    <dgm:pt modelId="{09AF5C1C-A50B-469B-821C-092CA2E82489}" type="pres">
      <dgm:prSet presAssocID="{E0E9132C-8BE3-4A7D-84A6-B43CC645F81E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F27AA4-C832-451E-A72E-F7F157103D31}" type="pres">
      <dgm:prSet presAssocID="{3F295ACB-C2E3-443B-B2FF-CECB6D2B1594}" presName="spacer" presStyleCnt="0"/>
      <dgm:spPr/>
    </dgm:pt>
    <dgm:pt modelId="{4D89E450-C99D-43AA-94BA-14FD4B2EE402}" type="pres">
      <dgm:prSet presAssocID="{AF3A39E1-4EFC-466E-910C-2F8CEB531FBB}" presName="comp" presStyleCnt="0"/>
      <dgm:spPr/>
    </dgm:pt>
    <dgm:pt modelId="{870471ED-9F9A-44C6-9CC1-5A35A5888C77}" type="pres">
      <dgm:prSet presAssocID="{AF3A39E1-4EFC-466E-910C-2F8CEB531FBB}" presName="box" presStyleLbl="node1" presStyleIdx="2" presStyleCnt="6" custScaleY="127804" custLinFactNeighborY="-8033"/>
      <dgm:spPr/>
      <dgm:t>
        <a:bodyPr/>
        <a:lstStyle/>
        <a:p>
          <a:endParaRPr lang="es-ES"/>
        </a:p>
      </dgm:t>
    </dgm:pt>
    <dgm:pt modelId="{5F971F1C-8474-4AF4-B492-2090E7C32EB6}" type="pres">
      <dgm:prSet presAssocID="{AF3A39E1-4EFC-466E-910C-2F8CEB531FBB}" presName="img" presStyleLbl="fgImgPlace1" presStyleIdx="2" presStyleCnt="6" custScaleX="17586"/>
      <dgm:spPr/>
    </dgm:pt>
    <dgm:pt modelId="{9393011B-8283-4E08-8D85-E505CB297A57}" type="pres">
      <dgm:prSet presAssocID="{AF3A39E1-4EFC-466E-910C-2F8CEB531FB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622855-0C72-4653-842D-C6F06D17C1F4}" type="pres">
      <dgm:prSet presAssocID="{8117DF56-04EB-4A2A-AE29-D8C947A7CCA4}" presName="spacer" presStyleCnt="0"/>
      <dgm:spPr/>
    </dgm:pt>
    <dgm:pt modelId="{BA2433C3-1C5F-4F17-9F6B-342FF302587E}" type="pres">
      <dgm:prSet presAssocID="{2EE5BF2B-4084-49D8-9A2B-28F312BB810E}" presName="comp" presStyleCnt="0"/>
      <dgm:spPr/>
    </dgm:pt>
    <dgm:pt modelId="{7EFC0010-A968-431C-A585-37716C61CFC0}" type="pres">
      <dgm:prSet presAssocID="{2EE5BF2B-4084-49D8-9A2B-28F312BB810E}" presName="box" presStyleLbl="node1" presStyleIdx="3" presStyleCnt="6" custScaleY="110549" custLinFactNeighborX="855" custLinFactNeighborY="-8469"/>
      <dgm:spPr/>
      <dgm:t>
        <a:bodyPr/>
        <a:lstStyle/>
        <a:p>
          <a:endParaRPr lang="es-ES"/>
        </a:p>
      </dgm:t>
    </dgm:pt>
    <dgm:pt modelId="{66FEDC34-E7DC-4827-80C2-3E0D7C457ED5}" type="pres">
      <dgm:prSet presAssocID="{2EE5BF2B-4084-49D8-9A2B-28F312BB810E}" presName="img" presStyleLbl="fgImgPlace1" presStyleIdx="3" presStyleCnt="6" custScaleX="17586" custLinFactNeighborY="-7412"/>
      <dgm:spPr/>
    </dgm:pt>
    <dgm:pt modelId="{E051AF8A-C4B8-4C3D-9D0A-03DAF2C2A983}" type="pres">
      <dgm:prSet presAssocID="{2EE5BF2B-4084-49D8-9A2B-28F312BB810E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C52406-7192-4894-B077-3F15D05149CE}" type="pres">
      <dgm:prSet presAssocID="{6DA7B4D4-0089-4D6E-B506-F38C461D8D0E}" presName="spacer" presStyleCnt="0"/>
      <dgm:spPr/>
    </dgm:pt>
    <dgm:pt modelId="{59D19D70-3441-4A6B-A784-AF49D26ECC38}" type="pres">
      <dgm:prSet presAssocID="{B6C56173-5BE3-4D9D-9274-1340B7246941}" presName="comp" presStyleCnt="0"/>
      <dgm:spPr/>
    </dgm:pt>
    <dgm:pt modelId="{05FF67B5-1C40-4F82-933B-5E7E7C42A45C}" type="pres">
      <dgm:prSet presAssocID="{B6C56173-5BE3-4D9D-9274-1340B7246941}" presName="box" presStyleLbl="node1" presStyleIdx="4" presStyleCnt="6"/>
      <dgm:spPr/>
      <dgm:t>
        <a:bodyPr/>
        <a:lstStyle/>
        <a:p>
          <a:endParaRPr lang="es-ES"/>
        </a:p>
      </dgm:t>
    </dgm:pt>
    <dgm:pt modelId="{C73D19F9-0609-4B8B-AF1B-0A637B3B220E}" type="pres">
      <dgm:prSet presAssocID="{B6C56173-5BE3-4D9D-9274-1340B7246941}" presName="img" presStyleLbl="fgImgPlace1" presStyleIdx="4" presStyleCnt="6" custScaleX="17586"/>
      <dgm:spPr/>
    </dgm:pt>
    <dgm:pt modelId="{97E83424-0034-4D23-A7C3-5D5506FABCF2}" type="pres">
      <dgm:prSet presAssocID="{B6C56173-5BE3-4D9D-9274-1340B7246941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8A4763-4DD5-499F-A940-8A0795CFB0A4}" type="pres">
      <dgm:prSet presAssocID="{3BDCD2A7-A0AC-4467-A5B5-87EC7996911C}" presName="spacer" presStyleCnt="0"/>
      <dgm:spPr/>
    </dgm:pt>
    <dgm:pt modelId="{C07BC9D8-1CA7-4A42-B7DB-063C51FCC5C3}" type="pres">
      <dgm:prSet presAssocID="{2F7E82EF-94C7-4C89-9E18-B62580D86EF9}" presName="comp" presStyleCnt="0"/>
      <dgm:spPr/>
    </dgm:pt>
    <dgm:pt modelId="{A9DED70E-CC79-4A99-B049-2D9C3E2C3995}" type="pres">
      <dgm:prSet presAssocID="{2F7E82EF-94C7-4C89-9E18-B62580D86EF9}" presName="box" presStyleLbl="node1" presStyleIdx="5" presStyleCnt="6"/>
      <dgm:spPr/>
      <dgm:t>
        <a:bodyPr/>
        <a:lstStyle/>
        <a:p>
          <a:endParaRPr lang="es-ES"/>
        </a:p>
      </dgm:t>
    </dgm:pt>
    <dgm:pt modelId="{9F4FD3E9-9DB8-475B-9CD9-2E8B6AC00CBE}" type="pres">
      <dgm:prSet presAssocID="{2F7E82EF-94C7-4C89-9E18-B62580D86EF9}" presName="img" presStyleLbl="fgImgPlace1" presStyleIdx="5" presStyleCnt="6" custScaleX="17586"/>
      <dgm:spPr/>
    </dgm:pt>
    <dgm:pt modelId="{5829B134-4F14-4582-A7B6-EF36FD863161}" type="pres">
      <dgm:prSet presAssocID="{2F7E82EF-94C7-4C89-9E18-B62580D86EF9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FD91CB-DABD-49CF-ACA2-98EB3FD951CE}" srcId="{C0348AFC-67EF-40C1-8EC2-9F7306470E82}" destId="{9BC7F8B7-5FD8-4302-BF70-3F191AA89AE0}" srcOrd="0" destOrd="0" parTransId="{88638E71-F44C-48F2-BAC0-FDCA9D96C225}" sibTransId="{508B0EEA-5EE3-432D-B0FF-00E9EC0A1005}"/>
    <dgm:cxn modelId="{9F8460B7-C7A6-4656-8DA6-3618FE281687}" srcId="{C0348AFC-67EF-40C1-8EC2-9F7306470E82}" destId="{2EE5BF2B-4084-49D8-9A2B-28F312BB810E}" srcOrd="3" destOrd="0" parTransId="{C2D76C59-AFB6-4602-87BE-5FCA5E46FF4C}" sibTransId="{6DA7B4D4-0089-4D6E-B506-F38C461D8D0E}"/>
    <dgm:cxn modelId="{D3FCBE50-B91A-4179-B8E5-26F4CB0D425E}" type="presOf" srcId="{AF3A39E1-4EFC-466E-910C-2F8CEB531FBB}" destId="{870471ED-9F9A-44C6-9CC1-5A35A5888C77}" srcOrd="0" destOrd="0" presId="urn:microsoft.com/office/officeart/2005/8/layout/vList4#1"/>
    <dgm:cxn modelId="{BCB7E2D8-BBBA-472D-827C-EC278A1B12F5}" srcId="{C0348AFC-67EF-40C1-8EC2-9F7306470E82}" destId="{2F7E82EF-94C7-4C89-9E18-B62580D86EF9}" srcOrd="5" destOrd="0" parTransId="{D63A86C8-C031-445C-9D4D-75A2ECB7C790}" sibTransId="{C7F93D07-2082-4F47-929D-94E87E2DA6C0}"/>
    <dgm:cxn modelId="{C13987AD-2AC7-4EC5-AC6D-B7034F386C19}" type="presOf" srcId="{C0348AFC-67EF-40C1-8EC2-9F7306470E82}" destId="{2A5DB7FD-05F0-40DD-94BE-76DBF987F7FB}" srcOrd="0" destOrd="0" presId="urn:microsoft.com/office/officeart/2005/8/layout/vList4#1"/>
    <dgm:cxn modelId="{1FFB4D35-5C1F-44AA-9C06-5C2C1A18FE90}" type="presOf" srcId="{AF3A39E1-4EFC-466E-910C-2F8CEB531FBB}" destId="{9393011B-8283-4E08-8D85-E505CB297A57}" srcOrd="1" destOrd="0" presId="urn:microsoft.com/office/officeart/2005/8/layout/vList4#1"/>
    <dgm:cxn modelId="{74B9CE46-BA52-4FE3-B1B4-E10B65D13607}" srcId="{2EE5BF2B-4084-49D8-9A2B-28F312BB810E}" destId="{3D13C07A-FA39-459A-99B6-0406AD25609D}" srcOrd="0" destOrd="0" parTransId="{543B0464-BA00-4A81-8E45-DE72585DD3A9}" sibTransId="{C96E8574-C3D7-43DA-8DF0-807F08983042}"/>
    <dgm:cxn modelId="{8D7CF8C3-8D90-4905-9C19-CDC59ED5B861}" type="presOf" srcId="{B6C56173-5BE3-4D9D-9274-1340B7246941}" destId="{97E83424-0034-4D23-A7C3-5D5506FABCF2}" srcOrd="1" destOrd="0" presId="urn:microsoft.com/office/officeart/2005/8/layout/vList4#1"/>
    <dgm:cxn modelId="{6753ACFD-A3E5-4437-B07A-A5E98CD5E953}" type="presOf" srcId="{2EE5BF2B-4084-49D8-9A2B-28F312BB810E}" destId="{7EFC0010-A968-431C-A585-37716C61CFC0}" srcOrd="0" destOrd="0" presId="urn:microsoft.com/office/officeart/2005/8/layout/vList4#1"/>
    <dgm:cxn modelId="{060FD393-BADB-4F66-8758-B587181ED06D}" type="presOf" srcId="{2F7E82EF-94C7-4C89-9E18-B62580D86EF9}" destId="{5829B134-4F14-4582-A7B6-EF36FD863161}" srcOrd="1" destOrd="0" presId="urn:microsoft.com/office/officeart/2005/8/layout/vList4#1"/>
    <dgm:cxn modelId="{EA068B83-4986-4518-BA80-35275112EC02}" type="presOf" srcId="{3D13C07A-FA39-459A-99B6-0406AD25609D}" destId="{E051AF8A-C4B8-4C3D-9D0A-03DAF2C2A983}" srcOrd="1" destOrd="1" presId="urn:microsoft.com/office/officeart/2005/8/layout/vList4#1"/>
    <dgm:cxn modelId="{A26C516B-3F59-416E-9B6D-21BDA157103C}" type="presOf" srcId="{2F7E82EF-94C7-4C89-9E18-B62580D86EF9}" destId="{A9DED70E-CC79-4A99-B049-2D9C3E2C3995}" srcOrd="0" destOrd="0" presId="urn:microsoft.com/office/officeart/2005/8/layout/vList4#1"/>
    <dgm:cxn modelId="{802C0005-7279-4C78-BF40-360D50C55352}" type="presOf" srcId="{2EE5BF2B-4084-49D8-9A2B-28F312BB810E}" destId="{E051AF8A-C4B8-4C3D-9D0A-03DAF2C2A983}" srcOrd="1" destOrd="0" presId="urn:microsoft.com/office/officeart/2005/8/layout/vList4#1"/>
    <dgm:cxn modelId="{4E8DB487-1C05-4539-99DB-2A113A1C63A7}" srcId="{C0348AFC-67EF-40C1-8EC2-9F7306470E82}" destId="{AF3A39E1-4EFC-466E-910C-2F8CEB531FBB}" srcOrd="2" destOrd="0" parTransId="{FC145EB9-96B9-43E5-B432-4C40865761DB}" sibTransId="{8117DF56-04EB-4A2A-AE29-D8C947A7CCA4}"/>
    <dgm:cxn modelId="{14105629-D4EE-412D-897A-598AC1C18822}" srcId="{C0348AFC-67EF-40C1-8EC2-9F7306470E82}" destId="{E0E9132C-8BE3-4A7D-84A6-B43CC645F81E}" srcOrd="1" destOrd="0" parTransId="{CBB2C735-A968-4009-8A7A-2C8EB4357EF2}" sibTransId="{3F295ACB-C2E3-443B-B2FF-CECB6D2B1594}"/>
    <dgm:cxn modelId="{C9D61B96-957F-4834-A2C3-A254864EA0BC}" type="presOf" srcId="{9BC7F8B7-5FD8-4302-BF70-3F191AA89AE0}" destId="{09AAD737-6F30-40CE-922C-802A6183B523}" srcOrd="0" destOrd="0" presId="urn:microsoft.com/office/officeart/2005/8/layout/vList4#1"/>
    <dgm:cxn modelId="{F44DCDD5-AEBA-433D-BCE5-39129AAFD624}" type="presOf" srcId="{E0E9132C-8BE3-4A7D-84A6-B43CC645F81E}" destId="{672BF84F-E88B-446F-AE79-2A4CB262184C}" srcOrd="0" destOrd="0" presId="urn:microsoft.com/office/officeart/2005/8/layout/vList4#1"/>
    <dgm:cxn modelId="{56A50497-2783-4972-9252-B216798F957A}" srcId="{C0348AFC-67EF-40C1-8EC2-9F7306470E82}" destId="{B6C56173-5BE3-4D9D-9274-1340B7246941}" srcOrd="4" destOrd="0" parTransId="{5AFEBE20-F130-4407-BD08-6F00EB588782}" sibTransId="{3BDCD2A7-A0AC-4467-A5B5-87EC7996911C}"/>
    <dgm:cxn modelId="{7FB20142-BA56-4234-BDB1-7891B1BC05DE}" type="presOf" srcId="{B6C56173-5BE3-4D9D-9274-1340B7246941}" destId="{05FF67B5-1C40-4F82-933B-5E7E7C42A45C}" srcOrd="0" destOrd="0" presId="urn:microsoft.com/office/officeart/2005/8/layout/vList4#1"/>
    <dgm:cxn modelId="{BCFFCDED-00FA-4AA8-9A10-51DD396668AC}" type="presOf" srcId="{E0E9132C-8BE3-4A7D-84A6-B43CC645F81E}" destId="{09AF5C1C-A50B-469B-821C-092CA2E82489}" srcOrd="1" destOrd="0" presId="urn:microsoft.com/office/officeart/2005/8/layout/vList4#1"/>
    <dgm:cxn modelId="{61469947-C2C4-4C24-9261-5A165998C276}" type="presOf" srcId="{9BC7F8B7-5FD8-4302-BF70-3F191AA89AE0}" destId="{B9DE8F0B-E72F-48DF-B4AB-E0FB55392C63}" srcOrd="1" destOrd="0" presId="urn:microsoft.com/office/officeart/2005/8/layout/vList4#1"/>
    <dgm:cxn modelId="{5D13A559-3D9A-4E04-AAA9-C3D36CB09CCC}" type="presOf" srcId="{3D13C07A-FA39-459A-99B6-0406AD25609D}" destId="{7EFC0010-A968-431C-A585-37716C61CFC0}" srcOrd="0" destOrd="1" presId="urn:microsoft.com/office/officeart/2005/8/layout/vList4#1"/>
    <dgm:cxn modelId="{1F8EA19B-8FBF-4CCD-9A9A-F93906B10C24}" type="presParOf" srcId="{2A5DB7FD-05F0-40DD-94BE-76DBF987F7FB}" destId="{C52428F4-3BDF-4A48-80F0-65A24807770B}" srcOrd="0" destOrd="0" presId="urn:microsoft.com/office/officeart/2005/8/layout/vList4#1"/>
    <dgm:cxn modelId="{D2066CDF-BC04-47CA-89EF-69E429DBAB47}" type="presParOf" srcId="{C52428F4-3BDF-4A48-80F0-65A24807770B}" destId="{09AAD737-6F30-40CE-922C-802A6183B523}" srcOrd="0" destOrd="0" presId="urn:microsoft.com/office/officeart/2005/8/layout/vList4#1"/>
    <dgm:cxn modelId="{F0CA6836-CE0B-4752-8B5A-2A6479905016}" type="presParOf" srcId="{C52428F4-3BDF-4A48-80F0-65A24807770B}" destId="{8120CDD4-B617-4E34-B8F6-1081378D87A2}" srcOrd="1" destOrd="0" presId="urn:microsoft.com/office/officeart/2005/8/layout/vList4#1"/>
    <dgm:cxn modelId="{55D122D1-7C7D-40C0-81CD-F317BB04DF47}" type="presParOf" srcId="{C52428F4-3BDF-4A48-80F0-65A24807770B}" destId="{B9DE8F0B-E72F-48DF-B4AB-E0FB55392C63}" srcOrd="2" destOrd="0" presId="urn:microsoft.com/office/officeart/2005/8/layout/vList4#1"/>
    <dgm:cxn modelId="{EFB348BB-C198-4730-A05B-F576A56409BC}" type="presParOf" srcId="{2A5DB7FD-05F0-40DD-94BE-76DBF987F7FB}" destId="{4B07BCD9-7645-40AA-8D3D-83E82FECCB7B}" srcOrd="1" destOrd="0" presId="urn:microsoft.com/office/officeart/2005/8/layout/vList4#1"/>
    <dgm:cxn modelId="{9C24964B-F462-4542-856A-1664AD087C00}" type="presParOf" srcId="{2A5DB7FD-05F0-40DD-94BE-76DBF987F7FB}" destId="{696E51B0-15B0-4EB0-A2E0-C55F9555C6D7}" srcOrd="2" destOrd="0" presId="urn:microsoft.com/office/officeart/2005/8/layout/vList4#1"/>
    <dgm:cxn modelId="{96982E6A-AA74-4C99-B4AB-6A5FC1871356}" type="presParOf" srcId="{696E51B0-15B0-4EB0-A2E0-C55F9555C6D7}" destId="{672BF84F-E88B-446F-AE79-2A4CB262184C}" srcOrd="0" destOrd="0" presId="urn:microsoft.com/office/officeart/2005/8/layout/vList4#1"/>
    <dgm:cxn modelId="{5E570111-E2D9-4438-A932-C6D0595260C9}" type="presParOf" srcId="{696E51B0-15B0-4EB0-A2E0-C55F9555C6D7}" destId="{D5E12990-2AB7-4DAA-9800-3AB6122360A6}" srcOrd="1" destOrd="0" presId="urn:microsoft.com/office/officeart/2005/8/layout/vList4#1"/>
    <dgm:cxn modelId="{E9A866F7-6D08-4B3C-A38D-6F850BFC5D5F}" type="presParOf" srcId="{696E51B0-15B0-4EB0-A2E0-C55F9555C6D7}" destId="{09AF5C1C-A50B-469B-821C-092CA2E82489}" srcOrd="2" destOrd="0" presId="urn:microsoft.com/office/officeart/2005/8/layout/vList4#1"/>
    <dgm:cxn modelId="{647D7366-B02E-4BD3-9281-C3AB9BAFAEB2}" type="presParOf" srcId="{2A5DB7FD-05F0-40DD-94BE-76DBF987F7FB}" destId="{3EF27AA4-C832-451E-A72E-F7F157103D31}" srcOrd="3" destOrd="0" presId="urn:microsoft.com/office/officeart/2005/8/layout/vList4#1"/>
    <dgm:cxn modelId="{3580C468-2A23-4CF6-A98E-EAB008BABF4F}" type="presParOf" srcId="{2A5DB7FD-05F0-40DD-94BE-76DBF987F7FB}" destId="{4D89E450-C99D-43AA-94BA-14FD4B2EE402}" srcOrd="4" destOrd="0" presId="urn:microsoft.com/office/officeart/2005/8/layout/vList4#1"/>
    <dgm:cxn modelId="{81005675-8E6B-439E-998C-6C9CA77458E7}" type="presParOf" srcId="{4D89E450-C99D-43AA-94BA-14FD4B2EE402}" destId="{870471ED-9F9A-44C6-9CC1-5A35A5888C77}" srcOrd="0" destOrd="0" presId="urn:microsoft.com/office/officeart/2005/8/layout/vList4#1"/>
    <dgm:cxn modelId="{F3DE5D35-C747-4F32-81E1-D312BC6522B6}" type="presParOf" srcId="{4D89E450-C99D-43AA-94BA-14FD4B2EE402}" destId="{5F971F1C-8474-4AF4-B492-2090E7C32EB6}" srcOrd="1" destOrd="0" presId="urn:microsoft.com/office/officeart/2005/8/layout/vList4#1"/>
    <dgm:cxn modelId="{DE0D0B57-D3D8-489F-8806-869F628E8F9B}" type="presParOf" srcId="{4D89E450-C99D-43AA-94BA-14FD4B2EE402}" destId="{9393011B-8283-4E08-8D85-E505CB297A57}" srcOrd="2" destOrd="0" presId="urn:microsoft.com/office/officeart/2005/8/layout/vList4#1"/>
    <dgm:cxn modelId="{F386484D-946B-4732-A0AA-B8BF0C443A60}" type="presParOf" srcId="{2A5DB7FD-05F0-40DD-94BE-76DBF987F7FB}" destId="{E1622855-0C72-4653-842D-C6F06D17C1F4}" srcOrd="5" destOrd="0" presId="urn:microsoft.com/office/officeart/2005/8/layout/vList4#1"/>
    <dgm:cxn modelId="{DC40CA57-BF86-4776-8BF2-CAD7EF782DB6}" type="presParOf" srcId="{2A5DB7FD-05F0-40DD-94BE-76DBF987F7FB}" destId="{BA2433C3-1C5F-4F17-9F6B-342FF302587E}" srcOrd="6" destOrd="0" presId="urn:microsoft.com/office/officeart/2005/8/layout/vList4#1"/>
    <dgm:cxn modelId="{C40A4D1F-A866-4ECA-823D-E13F3E278988}" type="presParOf" srcId="{BA2433C3-1C5F-4F17-9F6B-342FF302587E}" destId="{7EFC0010-A968-431C-A585-37716C61CFC0}" srcOrd="0" destOrd="0" presId="urn:microsoft.com/office/officeart/2005/8/layout/vList4#1"/>
    <dgm:cxn modelId="{D2667723-AB69-4016-81E0-0C67577B239F}" type="presParOf" srcId="{BA2433C3-1C5F-4F17-9F6B-342FF302587E}" destId="{66FEDC34-E7DC-4827-80C2-3E0D7C457ED5}" srcOrd="1" destOrd="0" presId="urn:microsoft.com/office/officeart/2005/8/layout/vList4#1"/>
    <dgm:cxn modelId="{1F06FF0D-9F0F-4DE4-88AE-0CF2819889B8}" type="presParOf" srcId="{BA2433C3-1C5F-4F17-9F6B-342FF302587E}" destId="{E051AF8A-C4B8-4C3D-9D0A-03DAF2C2A983}" srcOrd="2" destOrd="0" presId="urn:microsoft.com/office/officeart/2005/8/layout/vList4#1"/>
    <dgm:cxn modelId="{DD5A199F-78B3-47D9-B2EB-357C3CF1F052}" type="presParOf" srcId="{2A5DB7FD-05F0-40DD-94BE-76DBF987F7FB}" destId="{18C52406-7192-4894-B077-3F15D05149CE}" srcOrd="7" destOrd="0" presId="urn:microsoft.com/office/officeart/2005/8/layout/vList4#1"/>
    <dgm:cxn modelId="{B076E7E8-F07D-48FA-9F12-2486A006C1BB}" type="presParOf" srcId="{2A5DB7FD-05F0-40DD-94BE-76DBF987F7FB}" destId="{59D19D70-3441-4A6B-A784-AF49D26ECC38}" srcOrd="8" destOrd="0" presId="urn:microsoft.com/office/officeart/2005/8/layout/vList4#1"/>
    <dgm:cxn modelId="{48F416F7-CCDE-4161-AF34-4AA68D916EE1}" type="presParOf" srcId="{59D19D70-3441-4A6B-A784-AF49D26ECC38}" destId="{05FF67B5-1C40-4F82-933B-5E7E7C42A45C}" srcOrd="0" destOrd="0" presId="urn:microsoft.com/office/officeart/2005/8/layout/vList4#1"/>
    <dgm:cxn modelId="{EB30FF2A-5B5B-4854-B1DE-180A2C282022}" type="presParOf" srcId="{59D19D70-3441-4A6B-A784-AF49D26ECC38}" destId="{C73D19F9-0609-4B8B-AF1B-0A637B3B220E}" srcOrd="1" destOrd="0" presId="urn:microsoft.com/office/officeart/2005/8/layout/vList4#1"/>
    <dgm:cxn modelId="{5AF66CF0-6B85-4AA6-BC53-4349227FCFC7}" type="presParOf" srcId="{59D19D70-3441-4A6B-A784-AF49D26ECC38}" destId="{97E83424-0034-4D23-A7C3-5D5506FABCF2}" srcOrd="2" destOrd="0" presId="urn:microsoft.com/office/officeart/2005/8/layout/vList4#1"/>
    <dgm:cxn modelId="{517A3AE3-B0AB-425E-BBD2-75B1AD7ABEF1}" type="presParOf" srcId="{2A5DB7FD-05F0-40DD-94BE-76DBF987F7FB}" destId="{1B8A4763-4DD5-499F-A940-8A0795CFB0A4}" srcOrd="9" destOrd="0" presId="urn:microsoft.com/office/officeart/2005/8/layout/vList4#1"/>
    <dgm:cxn modelId="{A8EE807B-557C-41B9-9A29-6DF7825309EC}" type="presParOf" srcId="{2A5DB7FD-05F0-40DD-94BE-76DBF987F7FB}" destId="{C07BC9D8-1CA7-4A42-B7DB-063C51FCC5C3}" srcOrd="10" destOrd="0" presId="urn:microsoft.com/office/officeart/2005/8/layout/vList4#1"/>
    <dgm:cxn modelId="{272BB67A-C2C2-494A-BB47-3B368EC11084}" type="presParOf" srcId="{C07BC9D8-1CA7-4A42-B7DB-063C51FCC5C3}" destId="{A9DED70E-CC79-4A99-B049-2D9C3E2C3995}" srcOrd="0" destOrd="0" presId="urn:microsoft.com/office/officeart/2005/8/layout/vList4#1"/>
    <dgm:cxn modelId="{995F857B-D037-4AE1-95A9-0746899C317F}" type="presParOf" srcId="{C07BC9D8-1CA7-4A42-B7DB-063C51FCC5C3}" destId="{9F4FD3E9-9DB8-475B-9CD9-2E8B6AC00CBE}" srcOrd="1" destOrd="0" presId="urn:microsoft.com/office/officeart/2005/8/layout/vList4#1"/>
    <dgm:cxn modelId="{03D2D97A-3AE5-4BF4-8327-4958DBDBE8A0}" type="presParOf" srcId="{C07BC9D8-1CA7-4A42-B7DB-063C51FCC5C3}" destId="{5829B134-4F14-4582-A7B6-EF36FD86316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AD737-6F30-40CE-922C-802A6183B523}">
      <dsp:nvSpPr>
        <dsp:cNvPr id="0" name=""/>
        <dsp:cNvSpPr/>
      </dsp:nvSpPr>
      <dsp:spPr>
        <a:xfrm>
          <a:off x="0" y="0"/>
          <a:ext cx="8820472" cy="784510"/>
        </a:xfrm>
        <a:prstGeom prst="roundRect">
          <a:avLst>
            <a:gd name="adj" fmla="val 10000"/>
          </a:avLst>
        </a:prstGeom>
        <a:solidFill>
          <a:srgbClr val="C14F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>
              <a:latin typeface="Arial" pitchFamily="34" charset="0"/>
              <a:cs typeface="Arial" pitchFamily="34" charset="0"/>
            </a:rPr>
            <a:t>17 </a:t>
          </a:r>
          <a:r>
            <a:rPr lang="es-ES" sz="2000" kern="1200" dirty="0" smtClean="0">
              <a:latin typeface="Arial" pitchFamily="34" charset="0"/>
              <a:cs typeface="Arial" pitchFamily="34" charset="0"/>
            </a:rPr>
            <a:t>Uso seguro de la medicación</a:t>
          </a:r>
          <a:endParaRPr lang="es-ES" sz="2400" kern="1200" dirty="0">
            <a:latin typeface="Arial" pitchFamily="34" charset="0"/>
            <a:cs typeface="Arial" pitchFamily="34" charset="0"/>
          </a:endParaRPr>
        </a:p>
      </dsp:txBody>
      <dsp:txXfrm>
        <a:off x="1842545" y="0"/>
        <a:ext cx="6977926" cy="784510"/>
      </dsp:txXfrm>
    </dsp:sp>
    <dsp:sp modelId="{8120CDD4-B617-4E34-B8F6-1081378D87A2}">
      <dsp:nvSpPr>
        <dsp:cNvPr id="0" name=""/>
        <dsp:cNvSpPr/>
      </dsp:nvSpPr>
      <dsp:spPr>
        <a:xfrm>
          <a:off x="805381" y="78451"/>
          <a:ext cx="310233" cy="62760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BF84F-E88B-446F-AE79-2A4CB262184C}">
      <dsp:nvSpPr>
        <dsp:cNvPr id="0" name=""/>
        <dsp:cNvSpPr/>
      </dsp:nvSpPr>
      <dsp:spPr>
        <a:xfrm>
          <a:off x="0" y="862962"/>
          <a:ext cx="8820472" cy="784510"/>
        </a:xfrm>
        <a:prstGeom prst="roundRect">
          <a:avLst>
            <a:gd name="adj" fmla="val 10000"/>
          </a:avLst>
        </a:prstGeom>
        <a:solidFill>
          <a:srgbClr val="CFAA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>
              <a:latin typeface="Arial" pitchFamily="34" charset="0"/>
              <a:cs typeface="Arial" pitchFamily="34" charset="0"/>
            </a:rPr>
            <a:t>17 </a:t>
          </a:r>
          <a:r>
            <a:rPr lang="es-ES" sz="2000" kern="1200" dirty="0" smtClean="0">
              <a:latin typeface="Arial" pitchFamily="34" charset="0"/>
              <a:cs typeface="Arial" pitchFamily="34" charset="0"/>
            </a:rPr>
            <a:t>Formación, cultura y gestión organizativa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1842545" y="862962"/>
        <a:ext cx="6977926" cy="784510"/>
      </dsp:txXfrm>
    </dsp:sp>
    <dsp:sp modelId="{D5E12990-2AB7-4DAA-9800-3AB6122360A6}">
      <dsp:nvSpPr>
        <dsp:cNvPr id="0" name=""/>
        <dsp:cNvSpPr/>
      </dsp:nvSpPr>
      <dsp:spPr>
        <a:xfrm>
          <a:off x="805381" y="941413"/>
          <a:ext cx="310233" cy="62760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471ED-9F9A-44C6-9CC1-5A35A5888C77}">
      <dsp:nvSpPr>
        <dsp:cNvPr id="0" name=""/>
        <dsp:cNvSpPr/>
      </dsp:nvSpPr>
      <dsp:spPr>
        <a:xfrm>
          <a:off x="0" y="1662904"/>
          <a:ext cx="8820472" cy="100263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smtClean="0">
              <a:latin typeface="Arial" pitchFamily="34" charset="0"/>
              <a:cs typeface="Arial" pitchFamily="34" charset="0"/>
            </a:rPr>
            <a:t>12 </a:t>
          </a:r>
          <a:r>
            <a:rPr lang="es-ES" sz="2000" kern="1200" dirty="0" smtClean="0">
              <a:latin typeface="Arial" pitchFamily="34" charset="0"/>
              <a:cs typeface="Arial" pitchFamily="34" charset="0"/>
            </a:rPr>
            <a:t>Gestión de riesgos e incidentes relacionados con la atención sanitaria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1842545" y="1662904"/>
        <a:ext cx="6977926" cy="1002636"/>
      </dsp:txXfrm>
    </dsp:sp>
    <dsp:sp modelId="{5F971F1C-8474-4AF4-B492-2090E7C32EB6}">
      <dsp:nvSpPr>
        <dsp:cNvPr id="0" name=""/>
        <dsp:cNvSpPr/>
      </dsp:nvSpPr>
      <dsp:spPr>
        <a:xfrm>
          <a:off x="805381" y="1913437"/>
          <a:ext cx="310233" cy="62760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C0010-A968-431C-A585-37716C61CFC0}">
      <dsp:nvSpPr>
        <dsp:cNvPr id="0" name=""/>
        <dsp:cNvSpPr/>
      </dsp:nvSpPr>
      <dsp:spPr>
        <a:xfrm>
          <a:off x="0" y="2740571"/>
          <a:ext cx="8820472" cy="867269"/>
        </a:xfrm>
        <a:prstGeom prst="roundRect">
          <a:avLst>
            <a:gd name="adj" fmla="val 10000"/>
          </a:avLst>
        </a:prstGeom>
        <a:solidFill>
          <a:srgbClr val="1AAF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>
            <a:latin typeface="Arial" pitchFamily="34" charset="0"/>
            <a:cs typeface="Arial" pitchFamily="34" charset="0"/>
          </a:endParaRPr>
        </a:p>
      </dsp:txBody>
      <dsp:txXfrm>
        <a:off x="1842545" y="2740571"/>
        <a:ext cx="6977926" cy="867269"/>
      </dsp:txXfrm>
    </dsp:sp>
    <dsp:sp modelId="{66FEDC34-E7DC-4827-80C2-3E0D7C457ED5}">
      <dsp:nvSpPr>
        <dsp:cNvPr id="0" name=""/>
        <dsp:cNvSpPr/>
      </dsp:nvSpPr>
      <dsp:spPr>
        <a:xfrm>
          <a:off x="805381" y="2880323"/>
          <a:ext cx="310233" cy="62760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F67B5-1C40-4F82-933B-5E7E7C42A45C}">
      <dsp:nvSpPr>
        <dsp:cNvPr id="0" name=""/>
        <dsp:cNvSpPr/>
      </dsp:nvSpPr>
      <dsp:spPr>
        <a:xfrm>
          <a:off x="0" y="3752731"/>
          <a:ext cx="8820472" cy="784510"/>
        </a:xfrm>
        <a:prstGeom prst="roundRect">
          <a:avLst>
            <a:gd name="adj" fmla="val 10000"/>
          </a:avLst>
        </a:prstGeom>
        <a:solidFill>
          <a:srgbClr val="4C7A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latin typeface="Arial" pitchFamily="34" charset="0"/>
            <a:cs typeface="Arial" pitchFamily="34" charset="0"/>
          </a:endParaRPr>
        </a:p>
      </dsp:txBody>
      <dsp:txXfrm>
        <a:off x="1842545" y="3752731"/>
        <a:ext cx="6977926" cy="784510"/>
      </dsp:txXfrm>
    </dsp:sp>
    <dsp:sp modelId="{C73D19F9-0609-4B8B-AF1B-0A637B3B220E}">
      <dsp:nvSpPr>
        <dsp:cNvPr id="0" name=""/>
        <dsp:cNvSpPr/>
      </dsp:nvSpPr>
      <dsp:spPr>
        <a:xfrm>
          <a:off x="805381" y="3831182"/>
          <a:ext cx="310233" cy="62760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ED70E-CC79-4A99-B049-2D9C3E2C3995}">
      <dsp:nvSpPr>
        <dsp:cNvPr id="0" name=""/>
        <dsp:cNvSpPr/>
      </dsp:nvSpPr>
      <dsp:spPr>
        <a:xfrm>
          <a:off x="0" y="4615693"/>
          <a:ext cx="8820472" cy="784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latin typeface="Arial" pitchFamily="34" charset="0"/>
            <a:cs typeface="Arial" pitchFamily="34" charset="0"/>
          </a:endParaRPr>
        </a:p>
      </dsp:txBody>
      <dsp:txXfrm>
        <a:off x="1842545" y="4615693"/>
        <a:ext cx="6977926" cy="784510"/>
      </dsp:txXfrm>
    </dsp:sp>
    <dsp:sp modelId="{9F4FD3E9-9DB8-475B-9CD9-2E8B6AC00CBE}">
      <dsp:nvSpPr>
        <dsp:cNvPr id="0" name=""/>
        <dsp:cNvSpPr/>
      </dsp:nvSpPr>
      <dsp:spPr>
        <a:xfrm>
          <a:off x="805381" y="4694145"/>
          <a:ext cx="310233" cy="62760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07FABEF-B9C0-44FC-8F07-72470F621C08}" type="datetimeFigureOut">
              <a:rPr lang="es-ES"/>
              <a:pPr>
                <a:defRPr/>
              </a:pPr>
              <a:t>24/06/2018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089BC00-B7D2-417B-9609-1632AD7547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034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Agradecimiento al comité, SSCC, hospital y comunidad de Madrid</a:t>
            </a: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D886AA-D72F-42D1-B7C2-3770D315853A}" type="slidenum">
              <a:rPr lang="es-ES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60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Agradecimiento al CC, en especial a los miembros del grupo de SP de la SEMFYC</a:t>
            </a: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94EBC5-4AEF-49BD-A913-6467919BED6B}" type="slidenum">
              <a:rPr lang="es-ES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83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9BC00-B7D2-417B-9609-1632AD7547C0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47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77705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227687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48295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248295"/>
            <a:ext cx="5111750" cy="49170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410345"/>
            <a:ext cx="3008313" cy="37549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rgbClr val="00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68313" y="44450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pic>
        <p:nvPicPr>
          <p:cNvPr id="1029" name="Picture 3" descr="C:\Users\Pastora\Dropbox\SegPac en AP\2018_Madrid\CABECERA_SEGURIDAD_WEB.jpg"/>
          <p:cNvPicPr>
            <a:picLocks noChangeAspect="1" noChangeArrowheads="1"/>
          </p:cNvPicPr>
          <p:nvPr userDrawn="1"/>
        </p:nvPicPr>
        <p:blipFill>
          <a:blip r:embed="rId10" cstate="print"/>
          <a:srcRect r="94202"/>
          <a:stretch>
            <a:fillRect/>
          </a:stretch>
        </p:blipFill>
        <p:spPr bwMode="auto">
          <a:xfrm>
            <a:off x="-9525" y="0"/>
            <a:ext cx="4048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Usuarios\perezpastora60B\Dropbox\SegPac en AP\2018_Madrid\2018-01-29_XI Jornada SP_Cartel.jpg"/>
          <p:cNvPicPr>
            <a:picLocks noChangeAspect="1" noChangeArrowheads="1"/>
          </p:cNvPicPr>
          <p:nvPr userDrawn="1"/>
        </p:nvPicPr>
        <p:blipFill>
          <a:blip r:embed="rId11" cstate="print"/>
          <a:srcRect l="19991" t="25038" r="58859" b="55891"/>
          <a:stretch>
            <a:fillRect/>
          </a:stretch>
        </p:blipFill>
        <p:spPr bwMode="auto">
          <a:xfrm>
            <a:off x="8675688" y="0"/>
            <a:ext cx="4683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 descr="C:\Users\Pastora\Dropbox\SegPac en AP\2018_Madrid\CABECERA_SEGURIDAD_WEB.jpg"/>
          <p:cNvPicPr>
            <a:picLocks noChangeAspect="1" noChangeArrowheads="1"/>
          </p:cNvPicPr>
          <p:nvPr userDrawn="1"/>
        </p:nvPicPr>
        <p:blipFill>
          <a:blip r:embed="rId10" cstate="print"/>
          <a:srcRect t="32597" r="97395"/>
          <a:stretch>
            <a:fillRect/>
          </a:stretch>
        </p:blipFill>
        <p:spPr bwMode="auto">
          <a:xfrm>
            <a:off x="8961438" y="5732463"/>
            <a:ext cx="18256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C:\Users\Pastora\Dropbox\SegPac en AP\2018_Madrid\CABECERA_SEGURIDAD_WEB.jpg"/>
          <p:cNvPicPr>
            <a:picLocks noChangeAspect="1" noChangeArrowheads="1"/>
          </p:cNvPicPr>
          <p:nvPr userDrawn="1"/>
        </p:nvPicPr>
        <p:blipFill>
          <a:blip r:embed="rId10" cstate="print"/>
          <a:srcRect r="94855" b="69876"/>
          <a:stretch>
            <a:fillRect/>
          </a:stretch>
        </p:blipFill>
        <p:spPr bwMode="auto">
          <a:xfrm>
            <a:off x="7956550" y="649763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15 CuadroTexto"/>
          <p:cNvSpPr txBox="1">
            <a:spLocks noChangeArrowheads="1"/>
          </p:cNvSpPr>
          <p:nvPr userDrawn="1"/>
        </p:nvSpPr>
        <p:spPr bwMode="auto">
          <a:xfrm>
            <a:off x="7956550" y="6524625"/>
            <a:ext cx="11874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sz="1400" b="1" smtClean="0">
                <a:solidFill>
                  <a:schemeClr val="bg1"/>
                </a:solidFill>
              </a:rPr>
              <a:t>#SegPacAP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50000"/>
        </a:lnSpc>
        <a:spcBef>
          <a:spcPct val="0"/>
        </a:spcBef>
        <a:spcAft>
          <a:spcPts val="60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50825" indent="32385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092825"/>
          </a:xfrm>
          <a:prstGeom prst="rect">
            <a:avLst/>
          </a:prstGeom>
          <a:solidFill>
            <a:srgbClr val="1A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2" name="Picture 5" descr="http://www.itukan.com/sites/default/files/web_v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613" y="6300788"/>
            <a:ext cx="360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3" name="8 Grupo"/>
          <p:cNvGrpSpPr>
            <a:grpSpLocks noChangeAspect="1"/>
          </p:cNvGrpSpPr>
          <p:nvPr/>
        </p:nvGrpSpPr>
        <p:grpSpPr bwMode="auto">
          <a:xfrm>
            <a:off x="215900" y="6335713"/>
            <a:ext cx="288925" cy="288925"/>
            <a:chOff x="7020272" y="6429375"/>
            <a:chExt cx="431800" cy="428625"/>
          </a:xfrm>
        </p:grpSpPr>
        <p:sp>
          <p:nvSpPr>
            <p:cNvPr id="44" name="43 Rectángulo redondeado"/>
            <p:cNvSpPr/>
            <p:nvPr/>
          </p:nvSpPr>
          <p:spPr>
            <a:xfrm>
              <a:off x="7055861" y="6443505"/>
              <a:ext cx="360624" cy="3980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60" name="Picture 9" descr="http://vishwagujarat.centricwebsoluti.netdna-cdn.com/wp-content/uploads/2015/03/Logo-Twit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</a:blip>
            <a:srcRect l="23572" t="2948" r="21266"/>
            <a:stretch>
              <a:fillRect/>
            </a:stretch>
          </p:blipFill>
          <p:spPr bwMode="auto">
            <a:xfrm>
              <a:off x="7020272" y="6429375"/>
              <a:ext cx="4318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45 CuadroTexto"/>
          <p:cNvSpPr txBox="1"/>
          <p:nvPr/>
        </p:nvSpPr>
        <p:spPr>
          <a:xfrm>
            <a:off x="539750" y="633571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#SegPacAP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2087563" y="6237288"/>
            <a:ext cx="2052637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www.seguridadpaciente.com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www.sanoysalvo.es</a:t>
            </a:r>
          </a:p>
        </p:txBody>
      </p:sp>
      <p:pic>
        <p:nvPicPr>
          <p:cNvPr id="2056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6326188"/>
            <a:ext cx="4859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C:\Users\Pastora\Dropbox\SegPac en AP\2018_Madrid\2018-01-29_XI Jornada SP_Cartel.jpg"/>
          <p:cNvPicPr>
            <a:picLocks noChangeAspect="1" noChangeArrowheads="1"/>
          </p:cNvPicPr>
          <p:nvPr/>
        </p:nvPicPr>
        <p:blipFill>
          <a:blip r:embed="rId5" cstate="print"/>
          <a:srcRect b="17659"/>
          <a:stretch>
            <a:fillRect/>
          </a:stretch>
        </p:blipFill>
        <p:spPr bwMode="auto">
          <a:xfrm>
            <a:off x="215900" y="273050"/>
            <a:ext cx="471487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2 CuadroTexto"/>
          <p:cNvSpPr txBox="1">
            <a:spLocks noChangeArrowheads="1"/>
          </p:cNvSpPr>
          <p:nvPr/>
        </p:nvSpPr>
        <p:spPr bwMode="auto">
          <a:xfrm>
            <a:off x="5202238" y="2205038"/>
            <a:ext cx="30972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>
                <a:solidFill>
                  <a:schemeClr val="bg1"/>
                </a:solidFill>
              </a:rPr>
              <a:t>Resumen científico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Dª. Katthyana Aparicio</a:t>
            </a: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395536" y="1341225"/>
            <a:ext cx="4978896" cy="47847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sz="1800" dirty="0" smtClean="0"/>
              <a:t>Igualdad no es lo mismo que equidad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La mitad de la población mundial no tiene acceso a servicios esenciales de salud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La Cobertura sanitaria universal es la base de la seguridad del paciente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Los servicios de salud tienen que ser equitativos, integrados y eficientes.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La prestación de los servicios debe centrarse en la atención primaria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Hasta un 40% del gasto en atención médica se desperdicia por ineficiencia</a:t>
            </a:r>
          </a:p>
          <a:p>
            <a:endParaRPr lang="es-ES" sz="1800" b="1" dirty="0" smtClean="0">
              <a:latin typeface="Arial" charset="0"/>
              <a:cs typeface="Arial" charset="0"/>
            </a:endParaRPr>
          </a:p>
        </p:txBody>
      </p:sp>
      <p:pic>
        <p:nvPicPr>
          <p:cNvPr id="10244" name="Picture 2" descr="https://2.bp.blogspot.com/-QIv3ciUUjVE/WwGjCzJQRjI/AAAAAAAAEt4/6wd63TW38ic-vOy11HVq_H_Z4xN472RTwCLcBGAs/s200/K.jpg"/>
          <p:cNvPicPr>
            <a:picLocks noChangeAspect="1" noChangeArrowheads="1"/>
          </p:cNvPicPr>
          <p:nvPr/>
        </p:nvPicPr>
        <p:blipFill>
          <a:blip r:embed="rId2" cstate="print"/>
          <a:srcRect t="9902"/>
          <a:stretch>
            <a:fillRect/>
          </a:stretch>
        </p:blipFill>
        <p:spPr bwMode="auto">
          <a:xfrm>
            <a:off x="6948264" y="4221086"/>
            <a:ext cx="1716782" cy="206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3 Rectángulo"/>
          <p:cNvSpPr>
            <a:spLocks noChangeArrowheads="1"/>
          </p:cNvSpPr>
          <p:nvPr/>
        </p:nvSpPr>
        <p:spPr bwMode="auto">
          <a:xfrm>
            <a:off x="179388" y="6505575"/>
            <a:ext cx="705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/>
              <a:t>http://sano-y-salvo.blogspot.com/2018/05/la-cobertura-sanitaria-universal-como.html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213588"/>
            <a:ext cx="3817979" cy="286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>
                <a:latin typeface="Arial" charset="0"/>
                <a:cs typeface="Arial" charset="0"/>
              </a:rPr>
              <a:t>D. Antoni Dedeu y Dª. Cristina Colls</a:t>
            </a:r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457200" y="1341438"/>
            <a:ext cx="4474840" cy="4784725"/>
          </a:xfrm>
        </p:spPr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s-ES" sz="1800" dirty="0" smtClean="0">
                <a:latin typeface="Arial" charset="0"/>
                <a:cs typeface="Arial" charset="0"/>
              </a:rPr>
              <a:t>Los profesionales de la AP de España son los mejores del mundo. Es una garantía para la seguridad.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s-ES" sz="1800" dirty="0" smtClean="0">
                <a:latin typeface="Arial" charset="0"/>
                <a:cs typeface="Arial" charset="0"/>
              </a:rPr>
              <a:t>La pobreza presenta patrones territoriales.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s-ES" sz="1800" dirty="0" smtClean="0">
                <a:latin typeface="Arial" charset="0"/>
                <a:cs typeface="Arial" charset="0"/>
              </a:rPr>
              <a:t>Hay que dotar de más recursos donde hay más necesidad para prevenir inequidades con datos objetivos.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s-ES" sz="1800" dirty="0" smtClean="0">
                <a:latin typeface="Arial" charset="0"/>
                <a:cs typeface="Arial" charset="0"/>
              </a:rPr>
              <a:t>El índice de privación refleja las diferencias socioeconómicas entre las diferentes áreas de salud para mejorar la redistribución de los recursos.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s-ES" sz="1800" dirty="0" smtClean="0">
                <a:latin typeface="Arial" charset="0"/>
                <a:cs typeface="Arial" charset="0"/>
              </a:rPr>
              <a:t>Sector de población joven muy pobre que no se detecta porque no acuden a los servicios sanitarios. Hay que salir a buscarlos.</a:t>
            </a:r>
          </a:p>
          <a:p>
            <a:pPr>
              <a:lnSpc>
                <a:spcPct val="100000"/>
              </a:lnSpc>
            </a:pPr>
            <a:endParaRPr lang="es-ES" sz="1800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endParaRPr lang="es-ES" sz="1800" dirty="0" smtClean="0">
              <a:latin typeface="Arial" charset="0"/>
              <a:cs typeface="Arial" charset="0"/>
            </a:endParaRPr>
          </a:p>
        </p:txBody>
      </p:sp>
      <p:sp>
        <p:nvSpPr>
          <p:cNvPr id="11269" name="3 Rectángulo"/>
          <p:cNvSpPr>
            <a:spLocks noChangeArrowheads="1"/>
          </p:cNvSpPr>
          <p:nvPr/>
        </p:nvSpPr>
        <p:spPr bwMode="auto">
          <a:xfrm>
            <a:off x="179388" y="6434138"/>
            <a:ext cx="7345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/>
              <a:t>http://sano-y-salvo.blogspot.com/2018/06/un-indicador-para-una-financiacion-mas.html</a:t>
            </a:r>
          </a:p>
        </p:txBody>
      </p:sp>
      <p:pic>
        <p:nvPicPr>
          <p:cNvPr id="6146" name="Picture 2" descr="C:\Users\mpastier\Pictures\j_sp_aps_2018\IMG_20180622_111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94" y="3720414"/>
            <a:ext cx="189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pastier\Pictures\j_sp_aps_2018\IMG_20180622_105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00" y="1196752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552" y="3716752"/>
            <a:ext cx="1512448" cy="1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charset="0"/>
                <a:cs typeface="Arial" charset="0"/>
              </a:rPr>
              <a:t>Conferencia de Clausura: D</a:t>
            </a:r>
            <a:r>
              <a:rPr lang="es-ES" dirty="0" smtClean="0">
                <a:latin typeface="Arial" charset="0"/>
                <a:cs typeface="Arial" charset="0"/>
              </a:rPr>
              <a:t>. Alberto Pardo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107950" y="2119316"/>
            <a:ext cx="5688186" cy="42396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sz="2200" dirty="0" smtClean="0">
                <a:latin typeface="Arial" charset="0"/>
                <a:cs typeface="Arial" charset="0"/>
              </a:rPr>
              <a:t>La seguridad del paciente es todavía una disciplina joven.</a:t>
            </a:r>
          </a:p>
          <a:p>
            <a:pPr>
              <a:buFont typeface="Arial" pitchFamily="34" charset="0"/>
              <a:buChar char="•"/>
            </a:pPr>
            <a:r>
              <a:rPr lang="es-ES" sz="2200" dirty="0" smtClean="0">
                <a:latin typeface="Arial" charset="0"/>
                <a:cs typeface="Arial" charset="0"/>
              </a:rPr>
              <a:t>Tenemos la necesidad de ampliar nuestro foco de atenciones</a:t>
            </a:r>
          </a:p>
          <a:p>
            <a:pPr>
              <a:buFont typeface="Arial" pitchFamily="34" charset="0"/>
              <a:buChar char="•"/>
            </a:pPr>
            <a:r>
              <a:rPr lang="es-ES" sz="2200" dirty="0" smtClean="0">
                <a:latin typeface="Arial" charset="0"/>
                <a:cs typeface="Arial" charset="0"/>
              </a:rPr>
              <a:t>Necesitamos evolucionar hacia un nuevo rol profesional ligado al desarrollo de las tecnologías de la información y comunicación.</a:t>
            </a:r>
            <a:r>
              <a:rPr lang="es-ES" sz="2200" b="1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2292" name="Picture 2" descr="https://3.bp.blogspot.com/-Bl0o4TLOS44/WwRDPheiGzI/AAAAAAAAEuQ/nYG8lkPNapwCTyT6RxZNLAkmw7ChREyzQCLcBGAs/s200/AlbertoPard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586" y="4777531"/>
            <a:ext cx="2598562" cy="172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3 Rectángulo"/>
          <p:cNvSpPr>
            <a:spLocks noChangeArrowheads="1"/>
          </p:cNvSpPr>
          <p:nvPr/>
        </p:nvSpPr>
        <p:spPr bwMode="auto">
          <a:xfrm>
            <a:off x="107950" y="6505575"/>
            <a:ext cx="7559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 dirty="0"/>
              <a:t>http://sano-y-salvo.blogspot.com/2018/05/seguridad-del-paciente-de-donde-venimos.html</a:t>
            </a:r>
          </a:p>
        </p:txBody>
      </p:sp>
      <p:pic>
        <p:nvPicPr>
          <p:cNvPr id="7170" name="Picture 2" descr="C:\Users\mpastier\Pictures\j_sp_aps_2018\IMG_20180622_155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81" y="1196752"/>
            <a:ext cx="2739867" cy="365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16360" r="29722" b="71155"/>
          <a:stretch/>
        </p:blipFill>
        <p:spPr bwMode="auto">
          <a:xfrm>
            <a:off x="0" y="1206027"/>
            <a:ext cx="6267281" cy="9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092825"/>
          </a:xfrm>
          <a:prstGeom prst="rect">
            <a:avLst/>
          </a:prstGeom>
          <a:solidFill>
            <a:srgbClr val="1A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2" name="Picture 5" descr="http://www.itukan.com/sites/default/files/web_v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613" y="6300788"/>
            <a:ext cx="360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8 Grupo"/>
          <p:cNvGrpSpPr>
            <a:grpSpLocks noChangeAspect="1"/>
          </p:cNvGrpSpPr>
          <p:nvPr/>
        </p:nvGrpSpPr>
        <p:grpSpPr bwMode="auto">
          <a:xfrm>
            <a:off x="215900" y="6335713"/>
            <a:ext cx="288925" cy="288925"/>
            <a:chOff x="7020272" y="6429375"/>
            <a:chExt cx="431800" cy="428625"/>
          </a:xfrm>
        </p:grpSpPr>
        <p:sp>
          <p:nvSpPr>
            <p:cNvPr id="44" name="43 Rectángulo redondeado"/>
            <p:cNvSpPr/>
            <p:nvPr/>
          </p:nvSpPr>
          <p:spPr>
            <a:xfrm>
              <a:off x="7055861" y="6443505"/>
              <a:ext cx="360624" cy="3980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60" name="Picture 9" descr="http://vishwagujarat.centricwebsoluti.netdna-cdn.com/wp-content/uploads/2015/03/Logo-Twit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</a:blip>
            <a:srcRect l="23572" t="2948" r="21266"/>
            <a:stretch>
              <a:fillRect/>
            </a:stretch>
          </p:blipFill>
          <p:spPr bwMode="auto">
            <a:xfrm>
              <a:off x="7020272" y="6429375"/>
              <a:ext cx="4318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45 CuadroTexto"/>
          <p:cNvSpPr txBox="1"/>
          <p:nvPr/>
        </p:nvSpPr>
        <p:spPr>
          <a:xfrm>
            <a:off x="539750" y="633571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#SegPacAP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2087563" y="6237288"/>
            <a:ext cx="2052637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www.seguridadpaciente.com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www.sanoysalvo.es</a:t>
            </a:r>
          </a:p>
        </p:txBody>
      </p:sp>
      <p:pic>
        <p:nvPicPr>
          <p:cNvPr id="2056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6326188"/>
            <a:ext cx="4859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C:\Users\Pastora\Dropbox\SegPac en AP\2018_Madrid\2018-01-29_XI Jornada SP_Cartel.jpg"/>
          <p:cNvPicPr>
            <a:picLocks noChangeAspect="1" noChangeArrowheads="1"/>
          </p:cNvPicPr>
          <p:nvPr/>
        </p:nvPicPr>
        <p:blipFill>
          <a:blip r:embed="rId5" cstate="print"/>
          <a:srcRect b="17659"/>
          <a:stretch>
            <a:fillRect/>
          </a:stretch>
        </p:blipFill>
        <p:spPr bwMode="auto">
          <a:xfrm>
            <a:off x="215900" y="993130"/>
            <a:ext cx="3234453" cy="380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2 CuadroTexto"/>
          <p:cNvSpPr txBox="1">
            <a:spLocks noChangeArrowheads="1"/>
          </p:cNvSpPr>
          <p:nvPr/>
        </p:nvSpPr>
        <p:spPr bwMode="auto">
          <a:xfrm>
            <a:off x="3995936" y="2205038"/>
            <a:ext cx="43035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Comunicaciones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Evaluación por pares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784725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s-ES" dirty="0" smtClean="0"/>
              <a:t>Normas: Estructura / Procedencia / Pertinencia</a:t>
            </a:r>
          </a:p>
          <a:p>
            <a:pPr marL="0" indent="0">
              <a:defRPr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750" y="1912938"/>
          <a:ext cx="8136903" cy="468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Arial" pitchFamily="34" charset="0"/>
                          <a:cs typeface="Arial" pitchFamily="34" charset="0"/>
                        </a:rPr>
                        <a:t>Estudios de investigación </a:t>
                      </a:r>
                      <a:endParaRPr lang="es-E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14F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Arial" pitchFamily="34" charset="0"/>
                          <a:cs typeface="Arial" pitchFamily="34" charset="0"/>
                        </a:rPr>
                        <a:t>Experiencias para  la mejora</a:t>
                      </a:r>
                      <a:endParaRPr lang="es-E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14F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Arial" pitchFamily="34" charset="0"/>
                          <a:cs typeface="Arial" pitchFamily="34" charset="0"/>
                        </a:rPr>
                        <a:t>Casos que    enseñan</a:t>
                      </a:r>
                      <a:endParaRPr lang="es-E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14F2A"/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Objetivos claros</a:t>
                      </a:r>
                      <a:endParaRPr lang="es-E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Claridad en la</a:t>
                      </a:r>
                      <a:r>
                        <a:rPr lang="es-ES" sz="1800" baseline="0" dirty="0" smtClean="0">
                          <a:latin typeface="Arial" pitchFamily="34" charset="0"/>
                          <a:cs typeface="Arial" pitchFamily="34" charset="0"/>
                        </a:rPr>
                        <a:t> descripción y análisis adecuado</a:t>
                      </a:r>
                      <a:endParaRPr lang="es-E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Descripción</a:t>
                      </a:r>
                      <a:r>
                        <a:rPr lang="es-ES" sz="1800" baseline="0" dirty="0" smtClean="0">
                          <a:latin typeface="Arial" pitchFamily="34" charset="0"/>
                          <a:cs typeface="Arial" pitchFamily="34" charset="0"/>
                        </a:rPr>
                        <a:t> del caso adecuada</a:t>
                      </a:r>
                      <a:endParaRPr lang="es-E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Adecuación a la metodología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Coherencia de las propuestas y planes</a:t>
                      </a:r>
                      <a:r>
                        <a:rPr lang="es-ES" sz="1800" baseline="0" dirty="0" smtClean="0">
                          <a:latin typeface="Arial" pitchFamily="34" charset="0"/>
                          <a:cs typeface="Arial" pitchFamily="34" charset="0"/>
                        </a:rPr>
                        <a:t> planteados</a:t>
                      </a:r>
                      <a:endParaRPr lang="es-E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Análisis</a:t>
                      </a:r>
                      <a:r>
                        <a:rPr lang="es-ES" sz="1800" baseline="0" dirty="0" smtClean="0">
                          <a:latin typeface="Arial" pitchFamily="34" charset="0"/>
                          <a:cs typeface="Arial" pitchFamily="34" charset="0"/>
                        </a:rPr>
                        <a:t> exhaustivo</a:t>
                      </a:r>
                      <a:endParaRPr lang="es-E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Resultados claros y conclusiones alineadas</a:t>
                      </a:r>
                      <a:endParaRPr lang="es-E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Resultados claros</a:t>
                      </a:r>
                      <a:r>
                        <a:rPr lang="es-ES" sz="1800" baseline="0" dirty="0" smtClean="0">
                          <a:latin typeface="Arial" pitchFamily="34" charset="0"/>
                          <a:cs typeface="Arial" pitchFamily="34" charset="0"/>
                        </a:rPr>
                        <a:t> alineados con el problema planteado</a:t>
                      </a:r>
                      <a:endParaRPr lang="es-E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Conclusiones para alcanzar mejoras y aprendizaje obtenido</a:t>
                      </a:r>
                      <a:endParaRPr lang="es-E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Impacto y utilidad</a:t>
                      </a:r>
                      <a:r>
                        <a:rPr lang="es-ES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E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Relevancia</a:t>
                      </a:r>
                      <a:r>
                        <a:rPr lang="es-ES" sz="1800" baseline="0" dirty="0" smtClean="0">
                          <a:latin typeface="Arial" pitchFamily="34" charset="0"/>
                          <a:cs typeface="Arial" pitchFamily="34" charset="0"/>
                        </a:rPr>
                        <a:t> y utilidad</a:t>
                      </a:r>
                      <a:endParaRPr lang="es-E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Relevancia por frecuencia o gravedad</a:t>
                      </a:r>
                      <a:endParaRPr lang="es-E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Interés</a:t>
                      </a:r>
                      <a:r>
                        <a:rPr lang="es-ES" sz="1800" baseline="0" dirty="0" smtClean="0">
                          <a:latin typeface="Arial" pitchFamily="34" charset="0"/>
                          <a:cs typeface="Arial" pitchFamily="34" charset="0"/>
                        </a:rPr>
                        <a:t> e innovación</a:t>
                      </a:r>
                      <a:endParaRPr lang="es-E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Arial" pitchFamily="34" charset="0"/>
                          <a:cs typeface="Arial" pitchFamily="34" charset="0"/>
                        </a:rPr>
                        <a:t>Interés e innovación</a:t>
                      </a:r>
                      <a:endParaRPr lang="es-E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Comunicaciones</a:t>
            </a:r>
          </a:p>
        </p:txBody>
      </p:sp>
      <p:grpSp>
        <p:nvGrpSpPr>
          <p:cNvPr id="2" name="5 Grupo"/>
          <p:cNvGrpSpPr/>
          <p:nvPr/>
        </p:nvGrpSpPr>
        <p:grpSpPr>
          <a:xfrm>
            <a:off x="3102112" y="1556792"/>
            <a:ext cx="2766032" cy="1202996"/>
            <a:chOff x="2911803" y="82609"/>
            <a:chExt cx="2405992" cy="1202996"/>
          </a:xfrm>
          <a:solidFill>
            <a:srgbClr val="C14F2A"/>
          </a:solidFill>
        </p:grpSpPr>
        <p:sp>
          <p:nvSpPr>
            <p:cNvPr id="7" name="6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600" b="1" dirty="0">
                  <a:latin typeface="Arial" pitchFamily="34" charset="0"/>
                  <a:cs typeface="Arial" pitchFamily="34" charset="0"/>
                </a:rPr>
                <a:t>75</a:t>
              </a:r>
              <a:r>
                <a:rPr lang="es-ES" sz="2000" dirty="0">
                  <a:latin typeface="Arial" pitchFamily="34" charset="0"/>
                  <a:cs typeface="Arial" pitchFamily="34" charset="0"/>
                </a:rPr>
                <a:t> enviadas </a:t>
              </a:r>
            </a:p>
          </p:txBody>
        </p:sp>
      </p:grpSp>
      <p:grpSp>
        <p:nvGrpSpPr>
          <p:cNvPr id="14340" name="8 Grupo"/>
          <p:cNvGrpSpPr>
            <a:grpSpLocks/>
          </p:cNvGrpSpPr>
          <p:nvPr/>
        </p:nvGrpSpPr>
        <p:grpSpPr bwMode="auto">
          <a:xfrm>
            <a:off x="3097213" y="3286125"/>
            <a:ext cx="2765425" cy="1201738"/>
            <a:chOff x="2911803" y="82609"/>
            <a:chExt cx="2405992" cy="1202996"/>
          </a:xfrm>
        </p:grpSpPr>
        <p:sp>
          <p:nvSpPr>
            <p:cNvPr id="10" name="9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  <a:solidFill>
              <a:srgbClr val="C14F2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600" b="1" dirty="0">
                  <a:latin typeface="Arial" pitchFamily="34" charset="0"/>
                  <a:cs typeface="Arial" pitchFamily="34" charset="0"/>
                </a:rPr>
                <a:t>70</a:t>
              </a:r>
              <a:r>
                <a:rPr lang="es-ES" sz="2000" dirty="0">
                  <a:latin typeface="Arial" pitchFamily="34" charset="0"/>
                  <a:cs typeface="Arial" pitchFamily="34" charset="0"/>
                </a:rPr>
                <a:t> aceptadas </a:t>
              </a:r>
            </a:p>
          </p:txBody>
        </p:sp>
      </p:grpSp>
      <p:grpSp>
        <p:nvGrpSpPr>
          <p:cNvPr id="4" name="11 Grupo"/>
          <p:cNvGrpSpPr/>
          <p:nvPr/>
        </p:nvGrpSpPr>
        <p:grpSpPr>
          <a:xfrm>
            <a:off x="6002970" y="2590338"/>
            <a:ext cx="2766032" cy="745514"/>
            <a:chOff x="2911803" y="82609"/>
            <a:chExt cx="2405992" cy="1202996"/>
          </a:xfrm>
          <a:solidFill>
            <a:srgbClr val="CFAA13"/>
          </a:solidFill>
        </p:grpSpPr>
        <p:sp>
          <p:nvSpPr>
            <p:cNvPr id="13" name="12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600" b="1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es-ES" sz="2000" dirty="0">
                  <a:latin typeface="Arial" pitchFamily="34" charset="0"/>
                  <a:cs typeface="Arial" pitchFamily="34" charset="0"/>
                </a:rPr>
                <a:t> rechazadas </a:t>
              </a:r>
            </a:p>
          </p:txBody>
        </p:sp>
      </p:grpSp>
      <p:grpSp>
        <p:nvGrpSpPr>
          <p:cNvPr id="14342" name="14 Grupo"/>
          <p:cNvGrpSpPr>
            <a:grpSpLocks/>
          </p:cNvGrpSpPr>
          <p:nvPr/>
        </p:nvGrpSpPr>
        <p:grpSpPr bwMode="auto">
          <a:xfrm>
            <a:off x="236538" y="4940300"/>
            <a:ext cx="2767012" cy="1203325"/>
            <a:chOff x="2911803" y="82609"/>
            <a:chExt cx="2405992" cy="1202996"/>
          </a:xfrm>
        </p:grpSpPr>
        <p:sp>
          <p:nvSpPr>
            <p:cNvPr id="16" name="15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  <a:solidFill>
              <a:srgbClr val="C14F2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600" b="1" dirty="0">
                  <a:latin typeface="Arial" pitchFamily="34" charset="0"/>
                  <a:cs typeface="Arial" pitchFamily="34" charset="0"/>
                </a:rPr>
                <a:t>25</a:t>
              </a:r>
              <a:r>
                <a:rPr lang="es-ES" sz="2000" dirty="0">
                  <a:latin typeface="Arial" pitchFamily="34" charset="0"/>
                  <a:cs typeface="Arial" pitchFamily="34" charset="0"/>
                </a:rPr>
                <a:t> estudios de investigación</a:t>
              </a:r>
            </a:p>
          </p:txBody>
        </p:sp>
      </p:grpSp>
      <p:grpSp>
        <p:nvGrpSpPr>
          <p:cNvPr id="14343" name="17 Grupo"/>
          <p:cNvGrpSpPr>
            <a:grpSpLocks/>
          </p:cNvGrpSpPr>
          <p:nvPr/>
        </p:nvGrpSpPr>
        <p:grpSpPr bwMode="auto">
          <a:xfrm>
            <a:off x="3101975" y="4940300"/>
            <a:ext cx="2767013" cy="1203325"/>
            <a:chOff x="2911803" y="82609"/>
            <a:chExt cx="2405992" cy="1202996"/>
          </a:xfrm>
        </p:grpSpPr>
        <p:sp>
          <p:nvSpPr>
            <p:cNvPr id="19" name="18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  <a:solidFill>
              <a:srgbClr val="C14F2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600" b="1" dirty="0">
                  <a:latin typeface="Arial" pitchFamily="34" charset="0"/>
                  <a:cs typeface="Arial" pitchFamily="34" charset="0"/>
                </a:rPr>
                <a:t>27 </a:t>
              </a:r>
              <a:r>
                <a:rPr lang="es-ES" sz="2000" dirty="0">
                  <a:latin typeface="Arial" pitchFamily="34" charset="0"/>
                  <a:cs typeface="Arial" pitchFamily="34" charset="0"/>
                </a:rPr>
                <a:t>experiencias de mejora</a:t>
              </a:r>
            </a:p>
          </p:txBody>
        </p:sp>
      </p:grpSp>
      <p:grpSp>
        <p:nvGrpSpPr>
          <p:cNvPr id="14344" name="20 Grupo"/>
          <p:cNvGrpSpPr>
            <a:grpSpLocks/>
          </p:cNvGrpSpPr>
          <p:nvPr/>
        </p:nvGrpSpPr>
        <p:grpSpPr bwMode="auto">
          <a:xfrm>
            <a:off x="5983288" y="4940300"/>
            <a:ext cx="2765425" cy="1203325"/>
            <a:chOff x="2911803" y="82609"/>
            <a:chExt cx="2405992" cy="1202996"/>
          </a:xfrm>
        </p:grpSpPr>
        <p:sp>
          <p:nvSpPr>
            <p:cNvPr id="22" name="21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  <a:solidFill>
              <a:srgbClr val="C14F2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600" b="1" dirty="0">
                  <a:latin typeface="Arial" pitchFamily="34" charset="0"/>
                  <a:cs typeface="Arial" pitchFamily="34" charset="0"/>
                </a:rPr>
                <a:t>19</a:t>
              </a:r>
              <a:r>
                <a:rPr lang="es-ES" sz="2000" dirty="0">
                  <a:latin typeface="Arial" pitchFamily="34" charset="0"/>
                  <a:cs typeface="Arial" pitchFamily="34" charset="0"/>
                </a:rPr>
                <a:t> casos que enseñan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Comunicaciones aceptadas por procedencia</a:t>
            </a:r>
          </a:p>
        </p:txBody>
      </p:sp>
      <p:sp>
        <p:nvSpPr>
          <p:cNvPr id="15363" name="AutoShape 2" descr="Resultado de imagen de mapa espaÃ±a comunidades autono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5364" name="Picture 4" descr="Resultado de imagen de mapa espaÃ±a comunidades autonom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72390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4 CuadroTexto"/>
          <p:cNvSpPr txBox="1">
            <a:spLocks noChangeArrowheads="1"/>
          </p:cNvSpPr>
          <p:nvPr/>
        </p:nvSpPr>
        <p:spPr bwMode="auto">
          <a:xfrm>
            <a:off x="3708400" y="4724400"/>
            <a:ext cx="11509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b="1">
                <a:solidFill>
                  <a:srgbClr val="C14F2A"/>
                </a:solidFill>
              </a:rPr>
              <a:t>7</a:t>
            </a:r>
          </a:p>
        </p:txBody>
      </p:sp>
      <p:sp>
        <p:nvSpPr>
          <p:cNvPr id="15366" name="6 CuadroTexto"/>
          <p:cNvSpPr txBox="1">
            <a:spLocks noChangeArrowheads="1"/>
          </p:cNvSpPr>
          <p:nvPr/>
        </p:nvSpPr>
        <p:spPr bwMode="auto">
          <a:xfrm>
            <a:off x="5435600" y="2420938"/>
            <a:ext cx="57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C14F2A"/>
                </a:solidFill>
              </a:rPr>
              <a:t>3</a:t>
            </a:r>
          </a:p>
        </p:txBody>
      </p:sp>
      <p:sp>
        <p:nvSpPr>
          <p:cNvPr id="15367" name="7 CuadroTexto"/>
          <p:cNvSpPr txBox="1">
            <a:spLocks noChangeArrowheads="1"/>
          </p:cNvSpPr>
          <p:nvPr/>
        </p:nvSpPr>
        <p:spPr bwMode="auto">
          <a:xfrm>
            <a:off x="3678238" y="2249488"/>
            <a:ext cx="5762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C14F2A"/>
                </a:solidFill>
              </a:rPr>
              <a:t>1</a:t>
            </a:r>
          </a:p>
        </p:txBody>
      </p:sp>
      <p:sp>
        <p:nvSpPr>
          <p:cNvPr id="15368" name="8 CuadroTexto"/>
          <p:cNvSpPr txBox="1">
            <a:spLocks noChangeArrowheads="1"/>
          </p:cNvSpPr>
          <p:nvPr/>
        </p:nvSpPr>
        <p:spPr bwMode="auto">
          <a:xfrm>
            <a:off x="4572000" y="3570288"/>
            <a:ext cx="57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C14F2A"/>
                </a:solidFill>
              </a:rPr>
              <a:t>3</a:t>
            </a:r>
          </a:p>
        </p:txBody>
      </p:sp>
      <p:sp>
        <p:nvSpPr>
          <p:cNvPr id="15369" name="9 CuadroTexto"/>
          <p:cNvSpPr txBox="1">
            <a:spLocks noChangeArrowheads="1"/>
          </p:cNvSpPr>
          <p:nvPr/>
        </p:nvSpPr>
        <p:spPr bwMode="auto">
          <a:xfrm>
            <a:off x="6372225" y="2249488"/>
            <a:ext cx="79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b="1">
                <a:solidFill>
                  <a:srgbClr val="C14F2A"/>
                </a:solidFill>
              </a:rPr>
              <a:t>17</a:t>
            </a:r>
          </a:p>
        </p:txBody>
      </p:sp>
      <p:sp>
        <p:nvSpPr>
          <p:cNvPr id="15370" name="10 CuadroTexto"/>
          <p:cNvSpPr txBox="1">
            <a:spLocks noChangeArrowheads="1"/>
          </p:cNvSpPr>
          <p:nvPr/>
        </p:nvSpPr>
        <p:spPr bwMode="auto">
          <a:xfrm>
            <a:off x="5435600" y="3570288"/>
            <a:ext cx="57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C14F2A"/>
                </a:solidFill>
              </a:rPr>
              <a:t>3</a:t>
            </a:r>
          </a:p>
        </p:txBody>
      </p:sp>
      <p:sp>
        <p:nvSpPr>
          <p:cNvPr id="15371" name="11 CuadroTexto"/>
          <p:cNvSpPr txBox="1">
            <a:spLocks noChangeArrowheads="1"/>
          </p:cNvSpPr>
          <p:nvPr/>
        </p:nvSpPr>
        <p:spPr bwMode="auto">
          <a:xfrm>
            <a:off x="2339975" y="1700213"/>
            <a:ext cx="5762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C14F2A"/>
                </a:solidFill>
              </a:rPr>
              <a:t>1</a:t>
            </a:r>
          </a:p>
        </p:txBody>
      </p:sp>
      <p:sp>
        <p:nvSpPr>
          <p:cNvPr id="15372" name="12 CuadroTexto"/>
          <p:cNvSpPr txBox="1">
            <a:spLocks noChangeArrowheads="1"/>
          </p:cNvSpPr>
          <p:nvPr/>
        </p:nvSpPr>
        <p:spPr bwMode="auto">
          <a:xfrm>
            <a:off x="6767513" y="3730625"/>
            <a:ext cx="5762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C14F2A"/>
                </a:solidFill>
              </a:rPr>
              <a:t>4</a:t>
            </a:r>
          </a:p>
        </p:txBody>
      </p:sp>
      <p:sp>
        <p:nvSpPr>
          <p:cNvPr id="15373" name="13 CuadroTexto"/>
          <p:cNvSpPr txBox="1">
            <a:spLocks noChangeArrowheads="1"/>
          </p:cNvSpPr>
          <p:nvPr/>
        </p:nvSpPr>
        <p:spPr bwMode="auto">
          <a:xfrm>
            <a:off x="4014788" y="2924175"/>
            <a:ext cx="844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b="1">
                <a:solidFill>
                  <a:srgbClr val="C14F2A"/>
                </a:solidFill>
              </a:rPr>
              <a:t>26</a:t>
            </a:r>
          </a:p>
        </p:txBody>
      </p:sp>
      <p:sp>
        <p:nvSpPr>
          <p:cNvPr id="15374" name="14 CuadroTexto"/>
          <p:cNvSpPr txBox="1">
            <a:spLocks noChangeArrowheads="1"/>
          </p:cNvSpPr>
          <p:nvPr/>
        </p:nvSpPr>
        <p:spPr bwMode="auto">
          <a:xfrm>
            <a:off x="5003800" y="1720850"/>
            <a:ext cx="57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C14F2A"/>
                </a:solidFill>
              </a:rPr>
              <a:t>2</a:t>
            </a:r>
          </a:p>
        </p:txBody>
      </p:sp>
      <p:sp>
        <p:nvSpPr>
          <p:cNvPr id="15375" name="15 CuadroTexto"/>
          <p:cNvSpPr txBox="1">
            <a:spLocks noChangeArrowheads="1"/>
          </p:cNvSpPr>
          <p:nvPr/>
        </p:nvSpPr>
        <p:spPr bwMode="auto">
          <a:xfrm>
            <a:off x="4572000" y="1558925"/>
            <a:ext cx="57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C14F2A"/>
                </a:solidFill>
              </a:rPr>
              <a:t>1</a:t>
            </a:r>
          </a:p>
        </p:txBody>
      </p:sp>
      <p:sp>
        <p:nvSpPr>
          <p:cNvPr id="15376" name="16 CuadroTexto"/>
          <p:cNvSpPr txBox="1">
            <a:spLocks noChangeArrowheads="1"/>
          </p:cNvSpPr>
          <p:nvPr/>
        </p:nvSpPr>
        <p:spPr bwMode="auto">
          <a:xfrm>
            <a:off x="3203575" y="1397000"/>
            <a:ext cx="57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C14F2A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Comunicaciones aceptadas por área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216024" y="1124743"/>
          <a:ext cx="88204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195513" y="3944938"/>
            <a:ext cx="64087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chemeClr val="bg1"/>
                </a:solidFill>
                <a:latin typeface="+mj-lt"/>
              </a:rPr>
              <a:t>4 </a:t>
            </a:r>
            <a:r>
              <a:rPr lang="es-ES" sz="2000" dirty="0">
                <a:solidFill>
                  <a:schemeClr val="bg1"/>
                </a:solidFill>
                <a:latin typeface="+mj-lt"/>
              </a:rPr>
              <a:t>Participación de ciudadanos/Pacientes por su seguridad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195513" y="4868863"/>
            <a:ext cx="64087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chemeClr val="bg1"/>
                </a:solidFill>
                <a:latin typeface="+mj-lt"/>
              </a:rPr>
              <a:t>1 </a:t>
            </a:r>
            <a:r>
              <a:rPr lang="es-ES" sz="2000" dirty="0">
                <a:solidFill>
                  <a:schemeClr val="bg1"/>
                </a:solidFill>
                <a:latin typeface="+mj-lt"/>
              </a:rPr>
              <a:t>Otros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268538" y="5805488"/>
            <a:ext cx="64071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chemeClr val="bg1"/>
                </a:solidFill>
                <a:latin typeface="+mj-lt"/>
              </a:rPr>
              <a:t>19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+mj-lt"/>
              </a:rPr>
              <a:t>casos que enseñan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Exposición de comunicaciones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4484688" y="4005263"/>
            <a:ext cx="4202112" cy="2120900"/>
          </a:xfrm>
        </p:spPr>
        <p:txBody>
          <a:bodyPr/>
          <a:lstStyle/>
          <a:p>
            <a:r>
              <a:rPr lang="es-ES" sz="2000" smtClean="0">
                <a:latin typeface="Arial" charset="0"/>
                <a:cs typeface="Arial" charset="0"/>
              </a:rPr>
              <a:t>Concordancia con el resumen</a:t>
            </a:r>
          </a:p>
          <a:p>
            <a:r>
              <a:rPr lang="es-ES" sz="2000" smtClean="0">
                <a:latin typeface="Arial" charset="0"/>
                <a:cs typeface="Arial" charset="0"/>
              </a:rPr>
              <a:t>Cumplimiento de tiempos</a:t>
            </a:r>
          </a:p>
          <a:p>
            <a:r>
              <a:rPr lang="es-ES" sz="2000" smtClean="0">
                <a:latin typeface="Arial" charset="0"/>
                <a:cs typeface="Arial" charset="0"/>
              </a:rPr>
              <a:t>Calidad en el diseño</a:t>
            </a:r>
          </a:p>
          <a:p>
            <a:r>
              <a:rPr lang="es-ES" sz="2000" smtClean="0">
                <a:latin typeface="Arial" charset="0"/>
                <a:cs typeface="Arial" charset="0"/>
              </a:rPr>
              <a:t>Calidad de la exposición</a:t>
            </a:r>
          </a:p>
        </p:txBody>
      </p:sp>
      <p:grpSp>
        <p:nvGrpSpPr>
          <p:cNvPr id="17412" name="8 Grupo"/>
          <p:cNvGrpSpPr>
            <a:grpSpLocks/>
          </p:cNvGrpSpPr>
          <p:nvPr/>
        </p:nvGrpSpPr>
        <p:grpSpPr bwMode="auto">
          <a:xfrm>
            <a:off x="3059113" y="1290638"/>
            <a:ext cx="2765425" cy="1201737"/>
            <a:chOff x="2911803" y="82609"/>
            <a:chExt cx="2405992" cy="1202996"/>
          </a:xfrm>
        </p:grpSpPr>
        <p:sp>
          <p:nvSpPr>
            <p:cNvPr id="10" name="9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  <a:solidFill>
              <a:srgbClr val="C14F2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600" b="1" dirty="0">
                  <a:latin typeface="Arial" pitchFamily="34" charset="0"/>
                  <a:cs typeface="Arial" pitchFamily="34" charset="0"/>
                </a:rPr>
                <a:t>70</a:t>
              </a:r>
              <a:r>
                <a:rPr lang="es-ES" sz="2000" dirty="0">
                  <a:latin typeface="Arial" pitchFamily="34" charset="0"/>
                  <a:cs typeface="Arial" pitchFamily="34" charset="0"/>
                </a:rPr>
                <a:t> aceptadas </a:t>
              </a:r>
            </a:p>
          </p:txBody>
        </p:sp>
      </p:grpSp>
      <p:grpSp>
        <p:nvGrpSpPr>
          <p:cNvPr id="17413" name="23 Grupo"/>
          <p:cNvGrpSpPr>
            <a:grpSpLocks/>
          </p:cNvGrpSpPr>
          <p:nvPr/>
        </p:nvGrpSpPr>
        <p:grpSpPr bwMode="auto">
          <a:xfrm>
            <a:off x="236538" y="2582863"/>
            <a:ext cx="2767012" cy="1203325"/>
            <a:chOff x="2911803" y="82609"/>
            <a:chExt cx="2405992" cy="1202996"/>
          </a:xfrm>
        </p:grpSpPr>
        <p:sp>
          <p:nvSpPr>
            <p:cNvPr id="25" name="24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  <a:solidFill>
              <a:srgbClr val="C14F2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600" b="1" dirty="0">
                  <a:latin typeface="Arial" pitchFamily="34" charset="0"/>
                  <a:cs typeface="Arial" pitchFamily="34" charset="0"/>
                </a:rPr>
                <a:t>24</a:t>
              </a:r>
              <a:r>
                <a:rPr lang="es-ES" sz="2000" dirty="0">
                  <a:latin typeface="Arial" pitchFamily="34" charset="0"/>
                  <a:cs typeface="Arial" pitchFamily="34" charset="0"/>
                </a:rPr>
                <a:t> comunicaciones largas (8´)</a:t>
              </a:r>
            </a:p>
          </p:txBody>
        </p:sp>
      </p:grpSp>
      <p:grpSp>
        <p:nvGrpSpPr>
          <p:cNvPr id="17414" name="26 Grupo"/>
          <p:cNvGrpSpPr>
            <a:grpSpLocks/>
          </p:cNvGrpSpPr>
          <p:nvPr/>
        </p:nvGrpSpPr>
        <p:grpSpPr bwMode="auto">
          <a:xfrm>
            <a:off x="3101975" y="2582863"/>
            <a:ext cx="2767013" cy="1203325"/>
            <a:chOff x="2911803" y="82609"/>
            <a:chExt cx="2405992" cy="1202996"/>
          </a:xfrm>
        </p:grpSpPr>
        <p:sp>
          <p:nvSpPr>
            <p:cNvPr id="28" name="27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  <a:solidFill>
              <a:srgbClr val="C14F2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600" b="1" dirty="0">
                  <a:latin typeface="Arial" pitchFamily="34" charset="0"/>
                  <a:cs typeface="Arial" pitchFamily="34" charset="0"/>
                </a:rPr>
                <a:t>27</a:t>
              </a:r>
              <a:r>
                <a:rPr lang="es-ES" sz="2000" dirty="0">
                  <a:latin typeface="Arial" pitchFamily="34" charset="0"/>
                  <a:cs typeface="Arial" pitchFamily="34" charset="0"/>
                </a:rPr>
                <a:t> comunicaciones cortas (5´)</a:t>
              </a:r>
            </a:p>
          </p:txBody>
        </p:sp>
      </p:grpSp>
      <p:grpSp>
        <p:nvGrpSpPr>
          <p:cNvPr id="17415" name="29 Grupo"/>
          <p:cNvGrpSpPr>
            <a:grpSpLocks/>
          </p:cNvGrpSpPr>
          <p:nvPr/>
        </p:nvGrpSpPr>
        <p:grpSpPr bwMode="auto">
          <a:xfrm>
            <a:off x="5983288" y="2565400"/>
            <a:ext cx="2765425" cy="1201738"/>
            <a:chOff x="2911803" y="82609"/>
            <a:chExt cx="2405992" cy="1202996"/>
          </a:xfrm>
        </p:grpSpPr>
        <p:sp>
          <p:nvSpPr>
            <p:cNvPr id="31" name="30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  <a:solidFill>
              <a:srgbClr val="C14F2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2911803" y="82609"/>
              <a:ext cx="2405992" cy="1202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600" b="1" dirty="0">
                  <a:latin typeface="Arial" pitchFamily="34" charset="0"/>
                  <a:cs typeface="Arial" pitchFamily="34" charset="0"/>
                </a:rPr>
                <a:t>19</a:t>
              </a:r>
              <a:r>
                <a:rPr lang="es-ES" sz="2000" dirty="0">
                  <a:latin typeface="Arial" pitchFamily="34" charset="0"/>
                  <a:cs typeface="Arial" pitchFamily="34" charset="0"/>
                </a:rPr>
                <a:t> comunicaciones muy rápidas (3´)</a:t>
              </a:r>
            </a:p>
          </p:txBody>
        </p:sp>
      </p:grpSp>
      <p:sp>
        <p:nvSpPr>
          <p:cNvPr id="17416" name="3 CuadroTexto"/>
          <p:cNvSpPr txBox="1">
            <a:spLocks noChangeArrowheads="1"/>
          </p:cNvSpPr>
          <p:nvPr/>
        </p:nvSpPr>
        <p:spPr bwMode="auto">
          <a:xfrm>
            <a:off x="395288" y="4048125"/>
            <a:ext cx="3946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/>
              <a:t>Criterios de valoración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 Grupo"/>
          <p:cNvGrpSpPr>
            <a:grpSpLocks/>
          </p:cNvGrpSpPr>
          <p:nvPr/>
        </p:nvGrpSpPr>
        <p:grpSpPr bwMode="auto">
          <a:xfrm>
            <a:off x="128672" y="1484784"/>
            <a:ext cx="9043780" cy="3034938"/>
            <a:chOff x="520" y="1257663"/>
            <a:chExt cx="9273571" cy="3084110"/>
          </a:xfrm>
        </p:grpSpPr>
        <p:sp>
          <p:nvSpPr>
            <p:cNvPr id="5" name="Rectángulo 2"/>
            <p:cNvSpPr/>
            <p:nvPr/>
          </p:nvSpPr>
          <p:spPr>
            <a:xfrm>
              <a:off x="520" y="2513459"/>
              <a:ext cx="9143480" cy="1817540"/>
            </a:xfrm>
            <a:prstGeom prst="rect">
              <a:avLst/>
            </a:prstGeom>
            <a:solidFill>
              <a:srgbClr val="1AAEAD"/>
            </a:solidFill>
            <a:ln>
              <a:solidFill>
                <a:srgbClr val="1AAE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" name="CuadroTexto 4"/>
            <p:cNvSpPr txBox="1"/>
            <p:nvPr/>
          </p:nvSpPr>
          <p:spPr>
            <a:xfrm>
              <a:off x="130611" y="2402937"/>
              <a:ext cx="9143480" cy="19388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MT Condensed Extra Bold" panose="020B0A06030101010103" pitchFamily="34" charset="0"/>
                  <a:cs typeface="Arial" charset="0"/>
                </a:rPr>
                <a:t>Reconocimientos Fernando Palacio a la mejora de la seguridad del paciente en atención primaria</a:t>
              </a:r>
              <a:endPara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  <a:cs typeface="Arial" charset="0"/>
              </a:endParaRPr>
            </a:p>
          </p:txBody>
        </p:sp>
        <p:pic>
          <p:nvPicPr>
            <p:cNvPr id="7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0970" y="1257663"/>
              <a:ext cx="1000125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71762"/>
            <a:ext cx="1000182" cy="105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23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Comité organizador</a:t>
            </a:r>
          </a:p>
        </p:txBody>
      </p:sp>
      <p:sp>
        <p:nvSpPr>
          <p:cNvPr id="3075" name="6 Marcador de contenido"/>
          <p:cNvSpPr>
            <a:spLocks noGrp="1"/>
          </p:cNvSpPr>
          <p:nvPr>
            <p:ph idx="1"/>
          </p:nvPr>
        </p:nvSpPr>
        <p:spPr>
          <a:xfrm>
            <a:off x="385763" y="1268413"/>
            <a:ext cx="3970337" cy="4784725"/>
          </a:xfrm>
        </p:spPr>
        <p:txBody>
          <a:bodyPr/>
          <a:lstStyle/>
          <a:p>
            <a:r>
              <a:rPr lang="es-ES" sz="1400" b="1" smtClean="0">
                <a:latin typeface="Arial" charset="0"/>
                <a:cs typeface="Arial" charset="0"/>
              </a:rPr>
              <a:t>D Manel Santiñá Vila. </a:t>
            </a:r>
          </a:p>
          <a:p>
            <a:r>
              <a:rPr lang="es-ES" sz="1400" b="1" smtClean="0">
                <a:latin typeface="Arial" charset="0"/>
                <a:cs typeface="Arial" charset="0"/>
              </a:rPr>
              <a:t>D Salvador Tranche Iparraguirre </a:t>
            </a:r>
          </a:p>
          <a:p>
            <a:r>
              <a:rPr lang="es-ES" sz="1400" b="1" smtClean="0">
                <a:latin typeface="Arial" charset="0"/>
                <a:cs typeface="Arial" charset="0"/>
              </a:rPr>
              <a:t>Dª Paloma Casado Durandez.</a:t>
            </a:r>
          </a:p>
          <a:p>
            <a:r>
              <a:rPr lang="es-ES" sz="1400" b="1" smtClean="0">
                <a:latin typeface="Arial" charset="0"/>
                <a:cs typeface="Arial" charset="0"/>
              </a:rPr>
              <a:t>Dª Yolanda Agra Varela.</a:t>
            </a:r>
          </a:p>
          <a:p>
            <a:r>
              <a:rPr lang="es-ES" sz="1400" b="1" smtClean="0">
                <a:latin typeface="Arial" charset="0"/>
                <a:cs typeface="Arial" charset="0"/>
              </a:rPr>
              <a:t>D Fernando Prados Roa. </a:t>
            </a:r>
          </a:p>
          <a:p>
            <a:r>
              <a:rPr lang="es-ES" sz="1400" b="1" smtClean="0">
                <a:latin typeface="Arial" charset="0"/>
                <a:cs typeface="Arial" charset="0"/>
              </a:rPr>
              <a:t>D Alberto Pardo Hernández. </a:t>
            </a:r>
          </a:p>
          <a:p>
            <a:r>
              <a:rPr lang="es-ES" sz="1400" b="1" smtClean="0">
                <a:latin typeface="Arial" charset="0"/>
                <a:cs typeface="Arial" charset="0"/>
              </a:rPr>
              <a:t>Dª Marta Sánchez-Celaya del Pozo.</a:t>
            </a:r>
          </a:p>
          <a:p>
            <a:r>
              <a:rPr lang="es-ES" sz="1400" b="1" smtClean="0">
                <a:latin typeface="Arial" charset="0"/>
                <a:cs typeface="Arial" charset="0"/>
              </a:rPr>
              <a:t>D Angel Mataix SanJuan.</a:t>
            </a:r>
          </a:p>
          <a:p>
            <a:r>
              <a:rPr lang="es-ES" sz="1400" b="1" smtClean="0">
                <a:latin typeface="Arial" charset="0"/>
                <a:cs typeface="Arial" charset="0"/>
              </a:rPr>
              <a:t>D Javier Carrasco Rodríguez.</a:t>
            </a:r>
          </a:p>
          <a:p>
            <a:r>
              <a:rPr lang="es-ES" sz="1400" b="1" smtClean="0">
                <a:latin typeface="Arial" charset="0"/>
                <a:cs typeface="Arial" charset="0"/>
              </a:rPr>
              <a:t>Dª Inmaculada Mediavilla Herrera.</a:t>
            </a:r>
          </a:p>
          <a:p>
            <a:r>
              <a:rPr lang="es-ES" sz="1400" b="1" smtClean="0">
                <a:latin typeface="Arial" charset="0"/>
                <a:cs typeface="Arial" charset="0"/>
              </a:rPr>
              <a:t>D José Luis Quintana Gómez.</a:t>
            </a:r>
          </a:p>
          <a:p>
            <a:r>
              <a:rPr lang="es-ES" sz="1400" b="1" smtClean="0">
                <a:latin typeface="Arial" charset="0"/>
                <a:cs typeface="Arial" charset="0"/>
              </a:rPr>
              <a:t>.Dª Lucía Jamart Sánchez.</a:t>
            </a:r>
          </a:p>
          <a:p>
            <a:r>
              <a:rPr lang="es-ES" sz="1400" b="1" smtClean="0">
                <a:latin typeface="Arial" charset="0"/>
                <a:cs typeface="Arial" charset="0"/>
              </a:rPr>
              <a:t>Dª Soledad Gómez-Escalonilla Lorenzo.</a:t>
            </a:r>
          </a:p>
          <a:p>
            <a:r>
              <a:rPr lang="es-ES" sz="1400" b="1" smtClean="0">
                <a:latin typeface="Arial" charset="0"/>
                <a:cs typeface="Arial" charset="0"/>
              </a:rPr>
              <a:t>Dª María Pilar Astier Peña.</a:t>
            </a:r>
          </a:p>
        </p:txBody>
      </p:sp>
      <p:pic>
        <p:nvPicPr>
          <p:cNvPr id="3076" name="Picture 27"/>
          <p:cNvPicPr>
            <a:picLocks noChangeAspect="1" noChangeArrowheads="1"/>
          </p:cNvPicPr>
          <p:nvPr/>
        </p:nvPicPr>
        <p:blipFill>
          <a:blip r:embed="rId3" cstate="print"/>
          <a:srcRect r="79272"/>
          <a:stretch>
            <a:fillRect/>
          </a:stretch>
        </p:blipFill>
        <p:spPr bwMode="auto">
          <a:xfrm>
            <a:off x="4972050" y="1357313"/>
            <a:ext cx="2751138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7"/>
          <p:cNvPicPr>
            <a:picLocks noChangeAspect="1" noChangeArrowheads="1"/>
          </p:cNvPicPr>
          <p:nvPr/>
        </p:nvPicPr>
        <p:blipFill>
          <a:blip r:embed="rId3" cstate="print"/>
          <a:srcRect l="21083" r="58189" b="19527"/>
          <a:stretch>
            <a:fillRect/>
          </a:stretch>
        </p:blipFill>
        <p:spPr bwMode="auto">
          <a:xfrm>
            <a:off x="4932363" y="2425700"/>
            <a:ext cx="302101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7"/>
          <p:cNvPicPr>
            <a:picLocks noChangeAspect="1" noChangeArrowheads="1"/>
          </p:cNvPicPr>
          <p:nvPr/>
        </p:nvPicPr>
        <p:blipFill>
          <a:blip r:embed="rId3" cstate="print"/>
          <a:srcRect l="54204" r="24100"/>
          <a:stretch>
            <a:fillRect/>
          </a:stretch>
        </p:blipFill>
        <p:spPr bwMode="auto">
          <a:xfrm>
            <a:off x="4716463" y="4452938"/>
            <a:ext cx="28797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7"/>
          <p:cNvPicPr>
            <a:picLocks noChangeAspect="1" noChangeArrowheads="1"/>
          </p:cNvPicPr>
          <p:nvPr/>
        </p:nvPicPr>
        <p:blipFill>
          <a:blip r:embed="rId3" cstate="print"/>
          <a:srcRect l="75342"/>
          <a:stretch>
            <a:fillRect/>
          </a:stretch>
        </p:blipFill>
        <p:spPr bwMode="auto">
          <a:xfrm>
            <a:off x="4787900" y="5534025"/>
            <a:ext cx="32734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 descr="Ministerio de Sanidad, Consumo y Bienestar Social - Gobierno de EspaÃ±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63" y="3595688"/>
            <a:ext cx="24114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charset="0"/>
                <a:cs typeface="Arial" charset="0"/>
              </a:rPr>
              <a:t>Reconocimiento “Fernando Palacio”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457200" y="1341438"/>
            <a:ext cx="8291264" cy="4784725"/>
          </a:xfrm>
        </p:spPr>
        <p:txBody>
          <a:bodyPr/>
          <a:lstStyle/>
          <a:p>
            <a:r>
              <a:rPr lang="es-ES" dirty="0" smtClean="0">
                <a:latin typeface="Arial" charset="0"/>
                <a:cs typeface="Arial" charset="0"/>
              </a:rPr>
              <a:t>Al mejor Original/Estudio de investigación:</a:t>
            </a:r>
          </a:p>
          <a:p>
            <a:r>
              <a:rPr lang="es-ES" sz="2800" b="1" dirty="0" smtClean="0">
                <a:latin typeface="Arial" charset="0"/>
                <a:cs typeface="Arial" charset="0"/>
              </a:rPr>
              <a:t>“ Abordaje de la seguridad de la toma de medicación en una consulta de ámbito rural”</a:t>
            </a:r>
          </a:p>
          <a:p>
            <a:endParaRPr lang="es-ES" sz="2000" dirty="0" smtClean="0">
              <a:latin typeface="Arial" charset="0"/>
              <a:cs typeface="Arial" charset="0"/>
            </a:endParaRPr>
          </a:p>
          <a:p>
            <a:r>
              <a:rPr lang="es-ES" sz="2000" dirty="0" smtClean="0">
                <a:latin typeface="Arial" charset="0"/>
                <a:cs typeface="Arial" charset="0"/>
              </a:rPr>
              <a:t>Autores:</a:t>
            </a:r>
          </a:p>
          <a:p>
            <a:r>
              <a:rPr lang="es-ES" sz="1800" dirty="0" smtClean="0">
                <a:latin typeface="Arial" charset="0"/>
                <a:cs typeface="Arial" charset="0"/>
              </a:rPr>
              <a:t>Laura Diaz Maldonado, Javier Sanchez Holgado, Pablo Bullón de Diego, </a:t>
            </a:r>
          </a:p>
          <a:p>
            <a:r>
              <a:rPr lang="es-ES" sz="1800" dirty="0" smtClean="0">
                <a:latin typeface="Arial" charset="0"/>
                <a:cs typeface="Arial" charset="0"/>
              </a:rPr>
              <a:t>Jaime González </a:t>
            </a:r>
            <a:r>
              <a:rPr lang="es-ES" sz="1800" dirty="0" err="1" smtClean="0">
                <a:latin typeface="Arial" charset="0"/>
                <a:cs typeface="Arial" charset="0"/>
              </a:rPr>
              <a:t>González</a:t>
            </a:r>
            <a:r>
              <a:rPr lang="es-ES" sz="1800" dirty="0" smtClean="0">
                <a:latin typeface="Arial" charset="0"/>
                <a:cs typeface="Arial" charset="0"/>
              </a:rPr>
              <a:t>, Irene Asensio Chico y Lourdes Garrote Moreno</a:t>
            </a:r>
          </a:p>
          <a:p>
            <a:r>
              <a:rPr lang="es-ES" sz="1800" dirty="0" smtClean="0">
                <a:latin typeface="Arial" charset="0"/>
                <a:cs typeface="Arial" charset="0"/>
              </a:rPr>
              <a:t>(Centro de Salud Santa Olalla)</a:t>
            </a:r>
          </a:p>
          <a:p>
            <a:endParaRPr lang="es-ES" sz="2800" dirty="0" smtClean="0">
              <a:latin typeface="Arial" charset="0"/>
              <a:cs typeface="Arial" charset="0"/>
            </a:endParaRPr>
          </a:p>
          <a:p>
            <a:endParaRPr lang="es-E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charset="0"/>
                <a:cs typeface="Arial" charset="0"/>
              </a:rPr>
              <a:t>Reconocimiento “Fernando Palacio</a:t>
            </a:r>
            <a:r>
              <a:rPr lang="es-ES" dirty="0">
                <a:latin typeface="Arial" charset="0"/>
                <a:cs typeface="Arial" charset="0"/>
              </a:rPr>
              <a:t>” Al mejor Original/Estudio de investigación:</a:t>
            </a:r>
            <a:endParaRPr lang="es-ES" dirty="0" smtClean="0">
              <a:latin typeface="Arial" charset="0"/>
              <a:cs typeface="Arial" charset="0"/>
            </a:endParaRP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457200" y="1341438"/>
            <a:ext cx="8291264" cy="4784725"/>
          </a:xfrm>
        </p:spPr>
        <p:txBody>
          <a:bodyPr/>
          <a:lstStyle/>
          <a:p>
            <a:endParaRPr lang="es-ES" sz="2800" dirty="0" smtClean="0">
              <a:latin typeface="Arial" charset="0"/>
              <a:cs typeface="Arial" charset="0"/>
            </a:endParaRPr>
          </a:p>
          <a:p>
            <a:endParaRPr lang="es-ES" sz="28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284984"/>
            <a:ext cx="1728713" cy="287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mpastier\Pictures\j_sp_aps_2018\IMG-20180622-WA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5544616" cy="570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charset="0"/>
                <a:cs typeface="Arial" charset="0"/>
              </a:rPr>
              <a:t>Reconocimiento “Fernando Palacio”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Arial" charset="0"/>
                <a:cs typeface="Arial" charset="0"/>
              </a:rPr>
              <a:t>A la mejor Experiencia para la mejora de la seguridad del paciente:</a:t>
            </a:r>
          </a:p>
          <a:p>
            <a:r>
              <a:rPr lang="es-ES" sz="2800" b="1" dirty="0" smtClean="0">
                <a:latin typeface="Arial" charset="0"/>
                <a:cs typeface="Arial" charset="0"/>
              </a:rPr>
              <a:t>“ Atención farmacéutica en el uso seguro de la medicación en residencias geriátricas”</a:t>
            </a:r>
            <a:endParaRPr lang="es-ES" dirty="0" smtClean="0">
              <a:latin typeface="Arial" charset="0"/>
              <a:cs typeface="Arial" charset="0"/>
            </a:endParaRPr>
          </a:p>
          <a:p>
            <a:endParaRPr lang="es-ES" sz="2200" dirty="0" smtClean="0">
              <a:latin typeface="Arial" charset="0"/>
              <a:cs typeface="Arial" charset="0"/>
            </a:endParaRPr>
          </a:p>
          <a:p>
            <a:r>
              <a:rPr lang="es-ES" sz="2200" dirty="0" smtClean="0">
                <a:latin typeface="Arial" charset="0"/>
                <a:cs typeface="Arial" charset="0"/>
              </a:rPr>
              <a:t>Autores:</a:t>
            </a:r>
          </a:p>
          <a:p>
            <a:r>
              <a:rPr lang="es-ES" sz="2000" dirty="0" smtClean="0">
                <a:latin typeface="Arial" charset="0"/>
                <a:cs typeface="Arial" charset="0"/>
              </a:rPr>
              <a:t>Cecilia </a:t>
            </a:r>
            <a:r>
              <a:rPr lang="es-ES" sz="2000" dirty="0" err="1" smtClean="0">
                <a:latin typeface="Arial" charset="0"/>
                <a:cs typeface="Arial" charset="0"/>
              </a:rPr>
              <a:t>Campabadal</a:t>
            </a:r>
            <a:r>
              <a:rPr lang="es-ES" sz="2000" dirty="0" smtClean="0">
                <a:latin typeface="Arial" charset="0"/>
                <a:cs typeface="Arial" charset="0"/>
              </a:rPr>
              <a:t> Prats, F. Bejarano Romero, N. Marco </a:t>
            </a:r>
            <a:r>
              <a:rPr lang="es-ES" sz="2000" dirty="0" err="1" smtClean="0">
                <a:latin typeface="Arial" charset="0"/>
                <a:cs typeface="Arial" charset="0"/>
              </a:rPr>
              <a:t>Bas</a:t>
            </a:r>
            <a:endParaRPr lang="es-ES" sz="2000" dirty="0" smtClean="0">
              <a:latin typeface="Arial" charset="0"/>
              <a:cs typeface="Arial" charset="0"/>
            </a:endParaRPr>
          </a:p>
          <a:p>
            <a:r>
              <a:rPr lang="es-ES" sz="2000" dirty="0" smtClean="0">
                <a:latin typeface="Arial" charset="0"/>
                <a:cs typeface="Arial" charset="0"/>
              </a:rPr>
              <a:t>L. Palacios Llamazares, D. Ferrer-Vidal </a:t>
            </a:r>
            <a:r>
              <a:rPr lang="es-ES" sz="2000" dirty="0" err="1" smtClean="0">
                <a:latin typeface="Arial" charset="0"/>
                <a:cs typeface="Arial" charset="0"/>
              </a:rPr>
              <a:t>Cortella</a:t>
            </a:r>
            <a:r>
              <a:rPr lang="es-ES" sz="2000" dirty="0" smtClean="0">
                <a:latin typeface="Arial" charset="0"/>
                <a:cs typeface="Arial" charset="0"/>
              </a:rPr>
              <a:t>, L. </a:t>
            </a:r>
            <a:r>
              <a:rPr lang="es-ES" sz="2000" dirty="0" err="1" smtClean="0">
                <a:latin typeface="Arial" charset="0"/>
                <a:cs typeface="Arial" charset="0"/>
              </a:rPr>
              <a:t>Canadell</a:t>
            </a:r>
            <a:r>
              <a:rPr lang="es-ES" sz="2000" dirty="0" smtClean="0">
                <a:latin typeface="Arial" charset="0"/>
                <a:cs typeface="Arial" charset="0"/>
              </a:rPr>
              <a:t> </a:t>
            </a:r>
            <a:r>
              <a:rPr lang="es-ES" sz="2000" dirty="0" err="1" smtClean="0">
                <a:latin typeface="Arial" charset="0"/>
                <a:cs typeface="Arial" charset="0"/>
              </a:rPr>
              <a:t>Villarasa</a:t>
            </a:r>
            <a:endParaRPr lang="es-ES" sz="2000" dirty="0" smtClean="0">
              <a:latin typeface="Arial" charset="0"/>
              <a:cs typeface="Arial" charset="0"/>
            </a:endParaRPr>
          </a:p>
          <a:p>
            <a:r>
              <a:rPr lang="es-ES" sz="2000" dirty="0" smtClean="0">
                <a:latin typeface="Arial" charset="0"/>
                <a:cs typeface="Arial" charset="0"/>
              </a:rPr>
              <a:t>(Atención primaria Camp de Tarragona)</a:t>
            </a:r>
          </a:p>
          <a:p>
            <a:endParaRPr lang="es-ES" sz="2800" dirty="0" smtClean="0">
              <a:latin typeface="Arial" charset="0"/>
              <a:cs typeface="Arial" charset="0"/>
            </a:endParaRPr>
          </a:p>
          <a:p>
            <a:endParaRPr lang="es-E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latin typeface="Arial" charset="0"/>
                <a:cs typeface="Arial" charset="0"/>
              </a:rPr>
              <a:t>Reconocimiento “Fernando Palacio</a:t>
            </a:r>
            <a:r>
              <a:rPr lang="es-ES" sz="2800" dirty="0">
                <a:latin typeface="Arial" charset="0"/>
                <a:cs typeface="Arial" charset="0"/>
              </a:rPr>
              <a:t>” A la mejor Experiencia para la mejora de la seguridad del paciente:</a:t>
            </a:r>
            <a:endParaRPr lang="es-ES" sz="2800" dirty="0" smtClean="0">
              <a:latin typeface="Arial" charset="0"/>
              <a:cs typeface="Arial" charset="0"/>
            </a:endParaRP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2800" dirty="0" smtClean="0">
              <a:latin typeface="Arial" charset="0"/>
              <a:cs typeface="Arial" charset="0"/>
            </a:endParaRPr>
          </a:p>
          <a:p>
            <a:endParaRPr lang="es-ES" sz="28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284984"/>
            <a:ext cx="1728713" cy="287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8817"/>
            <a:ext cx="52565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charset="0"/>
                <a:cs typeface="Arial" charset="0"/>
              </a:rPr>
              <a:t>Reconocimiento “Fernando Palacio”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Arial" charset="0"/>
                <a:cs typeface="Arial" charset="0"/>
              </a:rPr>
              <a:t>Al mejor Caso que enseña:</a:t>
            </a:r>
          </a:p>
          <a:p>
            <a:r>
              <a:rPr lang="es-ES" sz="2800" b="1" dirty="0" smtClean="0">
                <a:latin typeface="Arial" charset="0"/>
                <a:cs typeface="Arial" charset="0"/>
              </a:rPr>
              <a:t>“ Desmitificación de la vía intramuscular, A propósito de un caso de </a:t>
            </a:r>
            <a:r>
              <a:rPr lang="es-ES" sz="2800" b="1" dirty="0" err="1" smtClean="0">
                <a:latin typeface="Arial" charset="0"/>
                <a:cs typeface="Arial" charset="0"/>
              </a:rPr>
              <a:t>fascitis</a:t>
            </a:r>
            <a:r>
              <a:rPr lang="es-ES" sz="2800" b="1" dirty="0" smtClean="0">
                <a:latin typeface="Arial" charset="0"/>
                <a:cs typeface="Arial" charset="0"/>
              </a:rPr>
              <a:t> </a:t>
            </a:r>
            <a:r>
              <a:rPr lang="es-ES" sz="2800" b="1" dirty="0" err="1" smtClean="0">
                <a:latin typeface="Arial" charset="0"/>
                <a:cs typeface="Arial" charset="0"/>
              </a:rPr>
              <a:t>necrotizante</a:t>
            </a:r>
            <a:r>
              <a:rPr lang="es-ES" sz="2800" b="1" dirty="0" smtClean="0">
                <a:latin typeface="Arial" charset="0"/>
                <a:cs typeface="Arial" charset="0"/>
              </a:rPr>
              <a:t>”</a:t>
            </a:r>
          </a:p>
          <a:p>
            <a:endParaRPr lang="es-ES" sz="2000" dirty="0" smtClean="0">
              <a:latin typeface="Arial" charset="0"/>
              <a:cs typeface="Arial" charset="0"/>
            </a:endParaRPr>
          </a:p>
          <a:p>
            <a:r>
              <a:rPr lang="es-ES" sz="2000" dirty="0" smtClean="0">
                <a:latin typeface="Arial" charset="0"/>
                <a:cs typeface="Arial" charset="0"/>
              </a:rPr>
              <a:t>Autores:</a:t>
            </a:r>
          </a:p>
          <a:p>
            <a:r>
              <a:rPr lang="es-ES" sz="2000" dirty="0" err="1" smtClean="0">
                <a:latin typeface="Arial" charset="0"/>
                <a:cs typeface="Arial" charset="0"/>
              </a:rPr>
              <a:t>Caules</a:t>
            </a:r>
            <a:r>
              <a:rPr lang="es-ES" sz="2000" dirty="0" smtClean="0">
                <a:latin typeface="Arial" charset="0"/>
                <a:cs typeface="Arial" charset="0"/>
              </a:rPr>
              <a:t> </a:t>
            </a:r>
            <a:r>
              <a:rPr lang="es-ES" sz="2000" dirty="0" err="1" smtClean="0">
                <a:latin typeface="Arial" charset="0"/>
                <a:cs typeface="Arial" charset="0"/>
              </a:rPr>
              <a:t>Ticoulat</a:t>
            </a:r>
            <a:r>
              <a:rPr lang="es-ES" sz="2000" dirty="0" smtClean="0">
                <a:latin typeface="Arial" charset="0"/>
                <a:cs typeface="Arial" charset="0"/>
              </a:rPr>
              <a:t> Y, González </a:t>
            </a:r>
            <a:r>
              <a:rPr lang="es-ES" sz="2000" dirty="0" err="1" smtClean="0">
                <a:latin typeface="Arial" charset="0"/>
                <a:cs typeface="Arial" charset="0"/>
              </a:rPr>
              <a:t>Garces</a:t>
            </a:r>
            <a:r>
              <a:rPr lang="es-ES" sz="2000" dirty="0" smtClean="0">
                <a:latin typeface="Arial" charset="0"/>
                <a:cs typeface="Arial" charset="0"/>
              </a:rPr>
              <a:t> A, Esteve Casos M, </a:t>
            </a:r>
          </a:p>
          <a:p>
            <a:r>
              <a:rPr lang="es-ES" sz="2000" dirty="0" err="1" smtClean="0">
                <a:latin typeface="Arial" charset="0"/>
                <a:cs typeface="Arial" charset="0"/>
              </a:rPr>
              <a:t>Guardiola</a:t>
            </a:r>
            <a:r>
              <a:rPr lang="es-ES" sz="2000" dirty="0" smtClean="0">
                <a:latin typeface="Arial" charset="0"/>
                <a:cs typeface="Arial" charset="0"/>
              </a:rPr>
              <a:t> Hospital I, </a:t>
            </a:r>
            <a:r>
              <a:rPr lang="es-ES" sz="2000" dirty="0" err="1" smtClean="0">
                <a:latin typeface="Arial" charset="0"/>
                <a:cs typeface="Arial" charset="0"/>
              </a:rPr>
              <a:t>Magrinya</a:t>
            </a:r>
            <a:r>
              <a:rPr lang="es-ES" sz="2000" dirty="0" smtClean="0">
                <a:latin typeface="Arial" charset="0"/>
                <a:cs typeface="Arial" charset="0"/>
              </a:rPr>
              <a:t> </a:t>
            </a:r>
            <a:r>
              <a:rPr lang="es-ES" sz="2000" dirty="0" err="1" smtClean="0">
                <a:latin typeface="Arial" charset="0"/>
                <a:cs typeface="Arial" charset="0"/>
              </a:rPr>
              <a:t>Claramunt</a:t>
            </a:r>
            <a:r>
              <a:rPr lang="es-ES" sz="2000" dirty="0" smtClean="0">
                <a:latin typeface="Arial" charset="0"/>
                <a:cs typeface="Arial" charset="0"/>
              </a:rPr>
              <a:t> JM, Juarez </a:t>
            </a:r>
            <a:r>
              <a:rPr lang="es-ES" sz="2000" dirty="0" err="1" smtClean="0">
                <a:latin typeface="Arial" charset="0"/>
                <a:cs typeface="Arial" charset="0"/>
              </a:rPr>
              <a:t>Laiz</a:t>
            </a:r>
            <a:r>
              <a:rPr lang="es-ES" sz="2000" dirty="0" smtClean="0">
                <a:latin typeface="Arial" charset="0"/>
                <a:cs typeface="Arial" charset="0"/>
              </a:rPr>
              <a:t> MM</a:t>
            </a:r>
          </a:p>
          <a:p>
            <a:r>
              <a:rPr lang="es-ES" sz="2000" dirty="0" smtClean="0">
                <a:latin typeface="Arial" charset="0"/>
                <a:cs typeface="Arial" charset="0"/>
              </a:rPr>
              <a:t>(CAP Sarro Roset)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charset="0"/>
                <a:cs typeface="Arial" charset="0"/>
              </a:rPr>
              <a:t>Reconocimiento “Fernando Palacio</a:t>
            </a:r>
            <a:r>
              <a:rPr lang="es-ES" dirty="0">
                <a:latin typeface="Arial" charset="0"/>
                <a:cs typeface="Arial" charset="0"/>
              </a:rPr>
              <a:t>” Al mejor Caso que enseña:</a:t>
            </a:r>
            <a:endParaRPr lang="es-ES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68054"/>
            <a:ext cx="1728713" cy="287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pastier\Pictures\j_sp_aps_2018\IMG-20180622-WA0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67165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Talleres</a:t>
            </a:r>
          </a:p>
        </p:txBody>
      </p:sp>
      <p:pic>
        <p:nvPicPr>
          <p:cNvPr id="19461" name="Picture 5" descr="D:\Usuarios\PEREZP~1\AppData\Local\Temp\SNAGHTML6c8ce5.PNG"/>
          <p:cNvPicPr>
            <a:picLocks noChangeAspect="1" noChangeArrowheads="1"/>
          </p:cNvPicPr>
          <p:nvPr/>
        </p:nvPicPr>
        <p:blipFill>
          <a:blip r:embed="rId2" cstate="print"/>
          <a:srcRect l="6088" r="29161" b="20912"/>
          <a:stretch>
            <a:fillRect/>
          </a:stretch>
        </p:blipFill>
        <p:spPr bwMode="auto">
          <a:xfrm>
            <a:off x="323528" y="1268760"/>
            <a:ext cx="842493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 Grupo"/>
          <p:cNvGrpSpPr>
            <a:grpSpLocks/>
          </p:cNvGrpSpPr>
          <p:nvPr/>
        </p:nvGrpSpPr>
        <p:grpSpPr bwMode="auto">
          <a:xfrm>
            <a:off x="-30818" y="2289384"/>
            <a:ext cx="9166225" cy="2413000"/>
            <a:chOff x="-21704" y="1918194"/>
            <a:chExt cx="9165704" cy="2412805"/>
          </a:xfrm>
        </p:grpSpPr>
        <p:sp>
          <p:nvSpPr>
            <p:cNvPr id="5" name="Rectángulo 2"/>
            <p:cNvSpPr/>
            <p:nvPr/>
          </p:nvSpPr>
          <p:spPr>
            <a:xfrm>
              <a:off x="520" y="2513459"/>
              <a:ext cx="9143480" cy="1817540"/>
            </a:xfrm>
            <a:prstGeom prst="rect">
              <a:avLst/>
            </a:prstGeom>
            <a:solidFill>
              <a:srgbClr val="1AAEAD"/>
            </a:solidFill>
            <a:ln>
              <a:solidFill>
                <a:srgbClr val="1AAE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" name="CuadroTexto 4"/>
            <p:cNvSpPr txBox="1"/>
            <p:nvPr/>
          </p:nvSpPr>
          <p:spPr>
            <a:xfrm>
              <a:off x="-21704" y="2513459"/>
              <a:ext cx="9143480" cy="1693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10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MT Condensed Extra Bold" panose="020B0A06030101010103" pitchFamily="34" charset="0"/>
                  <a:cs typeface="Arial" charset="0"/>
                </a:rPr>
                <a:t>Gracias</a:t>
              </a:r>
              <a:endParaRPr lang="es-ES" sz="10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  <a:cs typeface="Arial" charset="0"/>
              </a:endParaRPr>
            </a:p>
          </p:txBody>
        </p:sp>
        <p:pic>
          <p:nvPicPr>
            <p:cNvPr id="7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3" y="1918194"/>
              <a:ext cx="1000125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Comité científico</a:t>
            </a:r>
          </a:p>
        </p:txBody>
      </p:sp>
      <p:sp>
        <p:nvSpPr>
          <p:cNvPr id="4099" name="6 Marcador de contenido"/>
          <p:cNvSpPr>
            <a:spLocks noGrp="1"/>
          </p:cNvSpPr>
          <p:nvPr>
            <p:ph idx="1"/>
          </p:nvPr>
        </p:nvSpPr>
        <p:spPr>
          <a:xfrm>
            <a:off x="323850" y="1341438"/>
            <a:ext cx="3970338" cy="4784725"/>
          </a:xfrm>
        </p:spPr>
        <p:txBody>
          <a:bodyPr/>
          <a:lstStyle/>
          <a:p>
            <a:r>
              <a:rPr lang="es-ES" sz="1400" b="1" smtClean="0">
                <a:latin typeface="Arial" charset="0"/>
                <a:cs typeface="Arial" charset="0"/>
              </a:rPr>
              <a:t>Dª Guadalupe Olivera Cañadas.</a:t>
            </a:r>
            <a:endParaRPr lang="es-ES" sz="1400" smtClean="0">
              <a:latin typeface="Arial" charset="0"/>
              <a:cs typeface="Arial" charset="0"/>
            </a:endParaRPr>
          </a:p>
          <a:p>
            <a:r>
              <a:rPr lang="es-ES" sz="1400" b="1" smtClean="0">
                <a:latin typeface="Arial" charset="0"/>
                <a:cs typeface="Arial" charset="0"/>
              </a:rPr>
              <a:t>Dª Pastora Pérez Pérez.</a:t>
            </a:r>
            <a:endParaRPr lang="es-ES" sz="1400" smtClean="0">
              <a:latin typeface="Arial" charset="0"/>
              <a:cs typeface="Arial" charset="0"/>
            </a:endParaRPr>
          </a:p>
          <a:p>
            <a:r>
              <a:rPr lang="es-ES" sz="1400" b="1" smtClean="0">
                <a:latin typeface="Arial" charset="0"/>
                <a:cs typeface="Arial" charset="0"/>
              </a:rPr>
              <a:t>Dª María Luisa Torijano Casalegua.</a:t>
            </a:r>
            <a:endParaRPr lang="es-ES" sz="1400" smtClean="0">
              <a:latin typeface="Arial" charset="0"/>
              <a:cs typeface="Arial" charset="0"/>
            </a:endParaRPr>
          </a:p>
          <a:p>
            <a:r>
              <a:rPr lang="es-ES" sz="1400" b="1" smtClean="0">
                <a:latin typeface="Arial" charset="0"/>
                <a:cs typeface="Arial" charset="0"/>
              </a:rPr>
              <a:t>Dª Yolanda de la Fuente Cortés.</a:t>
            </a:r>
            <a:endParaRPr lang="es-ES" sz="1400" smtClean="0">
              <a:latin typeface="Arial" charset="0"/>
              <a:cs typeface="Arial" charset="0"/>
            </a:endParaRPr>
          </a:p>
          <a:p>
            <a:r>
              <a:rPr lang="es-ES" sz="1400" b="1" smtClean="0">
                <a:latin typeface="Arial" charset="0"/>
                <a:cs typeface="Arial" charset="0"/>
              </a:rPr>
              <a:t>Dª Elena Bartolomé Benito.</a:t>
            </a:r>
            <a:endParaRPr lang="es-ES" sz="1400" smtClean="0">
              <a:latin typeface="Arial" charset="0"/>
              <a:cs typeface="Arial" charset="0"/>
            </a:endParaRPr>
          </a:p>
          <a:p>
            <a:r>
              <a:rPr lang="es-ES" sz="1400" b="1" smtClean="0">
                <a:latin typeface="Arial" charset="0"/>
                <a:cs typeface="Arial" charset="0"/>
              </a:rPr>
              <a:t>Dª Almudena Añino Alba.</a:t>
            </a:r>
            <a:r>
              <a:rPr lang="es-ES" sz="1400" baseline="-25000" smtClean="0">
                <a:latin typeface="Arial" charset="0"/>
                <a:cs typeface="Arial" charset="0"/>
              </a:rPr>
              <a:t>.</a:t>
            </a:r>
            <a:endParaRPr lang="es-ES" sz="1400" smtClean="0">
              <a:latin typeface="Arial" charset="0"/>
              <a:cs typeface="Arial" charset="0"/>
            </a:endParaRPr>
          </a:p>
          <a:p>
            <a:r>
              <a:rPr lang="es-ES" sz="1400" b="1" smtClean="0">
                <a:latin typeface="Arial" charset="0"/>
                <a:cs typeface="Arial" charset="0"/>
              </a:rPr>
              <a:t>Dª Isabel Rubio Gómez. </a:t>
            </a:r>
          </a:p>
          <a:p>
            <a:r>
              <a:rPr lang="es-ES" sz="1400" b="1" smtClean="0">
                <a:latin typeface="Arial" charset="0"/>
                <a:cs typeface="Arial" charset="0"/>
              </a:rPr>
              <a:t>D Carlos Aibar Remón.</a:t>
            </a:r>
            <a:r>
              <a:rPr lang="es-ES" sz="1400" baseline="-25000" smtClean="0">
                <a:latin typeface="Arial" charset="0"/>
                <a:cs typeface="Arial" charset="0"/>
              </a:rPr>
              <a:t> </a:t>
            </a:r>
            <a:endParaRPr lang="es-ES" sz="1400" smtClean="0">
              <a:latin typeface="Arial" charset="0"/>
              <a:cs typeface="Arial" charset="0"/>
            </a:endParaRPr>
          </a:p>
          <a:p>
            <a:r>
              <a:rPr lang="es-ES" sz="1400" b="1" smtClean="0">
                <a:latin typeface="Arial" charset="0"/>
                <a:cs typeface="Arial" charset="0"/>
              </a:rPr>
              <a:t>Dª Gemma Almonacid Canseco.</a:t>
            </a:r>
          </a:p>
          <a:p>
            <a:r>
              <a:rPr lang="es-ES" sz="1400" b="1" smtClean="0">
                <a:latin typeface="Arial" charset="0"/>
                <a:cs typeface="Arial" charset="0"/>
              </a:rPr>
              <a:t>D Rafael Bravo Toledo.</a:t>
            </a:r>
            <a:endParaRPr lang="es-ES" sz="1400" smtClean="0">
              <a:latin typeface="Arial" charset="0"/>
              <a:cs typeface="Arial" charset="0"/>
            </a:endParaRPr>
          </a:p>
          <a:p>
            <a:r>
              <a:rPr lang="es-ES" sz="1400" b="1" smtClean="0">
                <a:latin typeface="Arial" charset="0"/>
                <a:cs typeface="Arial" charset="0"/>
              </a:rPr>
              <a:t>Dª Cecilia Calvo Pita.</a:t>
            </a:r>
            <a:endParaRPr lang="es-ES" sz="1400" smtClean="0">
              <a:latin typeface="Arial" charset="0"/>
              <a:cs typeface="Arial" charset="0"/>
            </a:endParaRPr>
          </a:p>
          <a:p>
            <a:endParaRPr lang="es-ES" sz="1400" smtClean="0">
              <a:latin typeface="Arial" charset="0"/>
              <a:cs typeface="Arial" charset="0"/>
            </a:endParaRPr>
          </a:p>
          <a:p>
            <a:endParaRPr lang="es-ES" sz="1400" smtClean="0">
              <a:latin typeface="Arial" charset="0"/>
              <a:cs typeface="Arial" charset="0"/>
            </a:endParaRPr>
          </a:p>
        </p:txBody>
      </p:sp>
      <p:sp>
        <p:nvSpPr>
          <p:cNvPr id="4100" name="6 Marcador de contenido"/>
          <p:cNvSpPr txBox="1">
            <a:spLocks/>
          </p:cNvSpPr>
          <p:nvPr/>
        </p:nvSpPr>
        <p:spPr bwMode="auto">
          <a:xfrm>
            <a:off x="4778375" y="1341438"/>
            <a:ext cx="3970338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eaLnBrk="0" hangingPunct="0">
              <a:lnSpc>
                <a:spcPct val="150000"/>
              </a:lnSpc>
              <a:spcAft>
                <a:spcPts val="600"/>
              </a:spcAft>
              <a:buFont typeface="Arial" charset="0"/>
              <a:buNone/>
            </a:pPr>
            <a:r>
              <a:rPr lang="es-ES" sz="1400" b="1"/>
              <a:t>D José María Coll Benejam.</a:t>
            </a:r>
            <a:endParaRPr lang="es-ES" sz="1400"/>
          </a:p>
          <a:p>
            <a:pPr marL="179388" indent="-179388" eaLnBrk="0" hangingPunct="0">
              <a:lnSpc>
                <a:spcPct val="150000"/>
              </a:lnSpc>
              <a:spcAft>
                <a:spcPts val="600"/>
              </a:spcAft>
              <a:buFont typeface="Arial" charset="0"/>
              <a:buNone/>
            </a:pPr>
            <a:r>
              <a:rPr lang="es-ES" sz="1400" b="1"/>
              <a:t>Dª Montserrat Gens Barberà.</a:t>
            </a:r>
            <a:endParaRPr lang="es-ES" sz="1400"/>
          </a:p>
          <a:p>
            <a:pPr marL="179388" indent="-179388" eaLnBrk="0" hangingPunct="0">
              <a:lnSpc>
                <a:spcPct val="150000"/>
              </a:lnSpc>
              <a:spcAft>
                <a:spcPts val="600"/>
              </a:spcAft>
              <a:buFont typeface="Arial" charset="0"/>
              <a:buNone/>
            </a:pPr>
            <a:r>
              <a:rPr lang="es-ES" sz="1400" b="1"/>
              <a:t>D Juan José Jurado Balbuena.</a:t>
            </a:r>
            <a:endParaRPr lang="es-ES" sz="1400"/>
          </a:p>
          <a:p>
            <a:pPr marL="179388" indent="-179388" eaLnBrk="0" hangingPunct="0">
              <a:lnSpc>
                <a:spcPct val="150000"/>
              </a:lnSpc>
              <a:spcAft>
                <a:spcPts val="600"/>
              </a:spcAft>
              <a:buFont typeface="Arial" charset="0"/>
              <a:buNone/>
            </a:pPr>
            <a:r>
              <a:rPr lang="es-ES" sz="1400" b="1"/>
              <a:t>Dª Mª José Lázaro Gómez.</a:t>
            </a:r>
            <a:endParaRPr lang="es-ES" sz="1400"/>
          </a:p>
          <a:p>
            <a:pPr marL="179388" indent="-179388" eaLnBrk="0" hangingPunct="0">
              <a:lnSpc>
                <a:spcPct val="150000"/>
              </a:lnSpc>
              <a:spcAft>
                <a:spcPts val="600"/>
              </a:spcAft>
              <a:buFont typeface="Arial" charset="0"/>
              <a:buNone/>
            </a:pPr>
            <a:r>
              <a:rPr lang="es-ES" sz="1400" b="1"/>
              <a:t>D José Ángel Maderuelo Fernández.</a:t>
            </a:r>
            <a:endParaRPr lang="es-ES" sz="1400"/>
          </a:p>
          <a:p>
            <a:pPr marL="179388" indent="-179388" eaLnBrk="0" hangingPunct="0">
              <a:lnSpc>
                <a:spcPct val="150000"/>
              </a:lnSpc>
              <a:spcAft>
                <a:spcPts val="600"/>
              </a:spcAft>
              <a:buFont typeface="Arial" charset="0"/>
              <a:buNone/>
            </a:pPr>
            <a:r>
              <a:rPr lang="es-ES" sz="1400" b="1"/>
              <a:t>Dª María Pilar Marcos Calvo.</a:t>
            </a:r>
            <a:endParaRPr lang="es-ES" sz="1400"/>
          </a:p>
          <a:p>
            <a:pPr marL="179388" indent="-179388" eaLnBrk="0" hangingPunct="0">
              <a:lnSpc>
                <a:spcPct val="150000"/>
              </a:lnSpc>
              <a:spcAft>
                <a:spcPts val="600"/>
              </a:spcAft>
              <a:buFont typeface="Arial" charset="0"/>
              <a:buNone/>
            </a:pPr>
            <a:r>
              <a:rPr lang="es-ES" sz="1400" b="1"/>
              <a:t>Dª María Dolores Martín Rodríguez.</a:t>
            </a:r>
            <a:endParaRPr lang="es-ES" sz="1400"/>
          </a:p>
          <a:p>
            <a:pPr marL="179388" indent="-179388" eaLnBrk="0" hangingPunct="0">
              <a:lnSpc>
                <a:spcPct val="150000"/>
              </a:lnSpc>
              <a:spcAft>
                <a:spcPts val="600"/>
              </a:spcAft>
              <a:buFont typeface="Arial" charset="0"/>
              <a:buNone/>
            </a:pPr>
            <a:r>
              <a:rPr lang="es-ES" sz="1400" b="1"/>
              <a:t>D Jesús Palacio Lapuente.</a:t>
            </a:r>
            <a:endParaRPr lang="es-ES" sz="1400"/>
          </a:p>
          <a:p>
            <a:pPr marL="179388" indent="-179388" eaLnBrk="0" hangingPunct="0">
              <a:lnSpc>
                <a:spcPct val="150000"/>
              </a:lnSpc>
              <a:spcAft>
                <a:spcPts val="600"/>
              </a:spcAft>
              <a:buFont typeface="Arial" charset="0"/>
              <a:buNone/>
            </a:pPr>
            <a:r>
              <a:rPr lang="es-ES" sz="1400" b="1"/>
              <a:t>Dª Aina Perelló Bratescu.</a:t>
            </a:r>
            <a:endParaRPr lang="es-ES" sz="1400"/>
          </a:p>
          <a:p>
            <a:pPr marL="179388" indent="-179388" eaLnBrk="0" hangingPunct="0">
              <a:lnSpc>
                <a:spcPct val="150000"/>
              </a:lnSpc>
              <a:spcAft>
                <a:spcPts val="600"/>
              </a:spcAft>
              <a:buFont typeface="Arial" charset="0"/>
              <a:buNone/>
            </a:pPr>
            <a:r>
              <a:rPr lang="es-ES" sz="1400" b="1"/>
              <a:t>D José Saura Llamas.</a:t>
            </a:r>
            <a:endParaRPr lang="es-ES" sz="1400"/>
          </a:p>
          <a:p>
            <a:pPr marL="179388" indent="-179388" eaLnBrk="0" hangingPunct="0">
              <a:lnSpc>
                <a:spcPct val="150000"/>
              </a:lnSpc>
              <a:spcAft>
                <a:spcPts val="600"/>
              </a:spcAft>
              <a:buFont typeface="Arial" charset="0"/>
              <a:buNone/>
            </a:pPr>
            <a:r>
              <a:rPr lang="es-ES" sz="1400" b="1"/>
              <a:t>Dª María Pilar Astier Peña</a:t>
            </a:r>
            <a:endParaRPr lang="es-ES" sz="1400"/>
          </a:p>
          <a:p>
            <a:pPr marL="179388" indent="-179388" eaLnBrk="0" hangingPunct="0">
              <a:lnSpc>
                <a:spcPct val="150000"/>
              </a:lnSpc>
              <a:spcAft>
                <a:spcPts val="600"/>
              </a:spcAft>
              <a:buFont typeface="Arial" charset="0"/>
              <a:buNone/>
            </a:pPr>
            <a:endParaRPr lang="es-ES" sz="1400"/>
          </a:p>
        </p:txBody>
      </p:sp>
      <p:pic>
        <p:nvPicPr>
          <p:cNvPr id="4101" name="Picture 2" descr="Sano y salvo"/>
          <p:cNvPicPr>
            <a:picLocks noChangeAspect="1" noChangeArrowheads="1"/>
          </p:cNvPicPr>
          <p:nvPr/>
        </p:nvPicPr>
        <p:blipFill>
          <a:blip r:embed="rId3" cstate="print"/>
          <a:srcRect t="31387" b="30850"/>
          <a:stretch>
            <a:fillRect/>
          </a:stretch>
        </p:blipFill>
        <p:spPr bwMode="auto">
          <a:xfrm>
            <a:off x="971550" y="5897563"/>
            <a:ext cx="22971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419475" y="6453188"/>
            <a:ext cx="20526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www.sanoysalvo.es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Objetivo de la jornada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363272" cy="4784725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s-ES" dirty="0" smtClean="0"/>
              <a:t>Consolidar una reunión anual en la que los profesionales de atención primaria puedan compartir experiencias y buenas prácticas en seguridad del paciente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ES" dirty="0" smtClean="0"/>
              <a:t>Promover e incentivar la participación y el compromiso de los profesionales de atención primaria con la calidad y  la seguridad</a:t>
            </a:r>
          </a:p>
          <a:p>
            <a:pPr>
              <a:defRPr/>
            </a:pPr>
            <a:endParaRPr lang="es-ES" dirty="0"/>
          </a:p>
        </p:txBody>
      </p:sp>
      <p:pic>
        <p:nvPicPr>
          <p:cNvPr id="5124" name="Picture 4" descr="D:\Usuarios\perezpastora60B\Downloads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4763"/>
            <a:ext cx="75596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6" descr="blob:https://web.whatsapp.com/ed359adf-b26c-451f-8987-c80400b8ec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8" name="AutoShape 8" descr="blob:https://web.whatsapp.com/ed359adf-b26c-451f-8987-c80400b8ec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0" name="AutoShape 10" descr="blob:https://web.whatsapp.com/ed359adf-b26c-451f-8987-c80400b8ec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Acto </a:t>
            </a:r>
            <a:r>
              <a:rPr lang="es-ES" dirty="0" smtClean="0"/>
              <a:t>inaugural: ideas clave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0375" y="1196752"/>
            <a:ext cx="8683624" cy="5661248"/>
          </a:xfrm>
        </p:spPr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s-ES" sz="2200" dirty="0" smtClean="0"/>
              <a:t>El tesoro de la atención primaria es la atención continuada.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s-ES" sz="2200" b="1" dirty="0" smtClean="0"/>
              <a:t>Tercer </a:t>
            </a:r>
            <a:r>
              <a:rPr lang="es-ES" sz="2200" b="1" dirty="0" err="1" smtClean="0"/>
              <a:t>reto:</a:t>
            </a:r>
            <a:r>
              <a:rPr lang="es-ES" sz="2200" dirty="0" err="1" smtClean="0"/>
              <a:t>Reducir</a:t>
            </a:r>
            <a:r>
              <a:rPr lang="es-ES" sz="2200" dirty="0" smtClean="0"/>
              <a:t> </a:t>
            </a:r>
            <a:r>
              <a:rPr lang="es-ES" sz="2200" dirty="0" smtClean="0"/>
              <a:t>errores de la medicación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s-ES" sz="2200" b="1" dirty="0" smtClean="0"/>
              <a:t>Cuarto </a:t>
            </a:r>
            <a:r>
              <a:rPr lang="es-ES" sz="2200" b="1" dirty="0" err="1" smtClean="0"/>
              <a:t>reto:</a:t>
            </a:r>
            <a:r>
              <a:rPr lang="es-ES" sz="2200" dirty="0" err="1" smtClean="0"/>
              <a:t>La</a:t>
            </a:r>
            <a:r>
              <a:rPr lang="es-ES" sz="2200" dirty="0" smtClean="0"/>
              <a:t> </a:t>
            </a:r>
            <a:r>
              <a:rPr lang="es-ES" sz="2200" dirty="0" err="1" smtClean="0"/>
              <a:t>organización,la</a:t>
            </a:r>
            <a:r>
              <a:rPr lang="es-ES" sz="2200" dirty="0" smtClean="0"/>
              <a:t> </a:t>
            </a:r>
            <a:r>
              <a:rPr lang="es-ES" sz="2200" dirty="0" smtClean="0"/>
              <a:t>buena </a:t>
            </a:r>
            <a:r>
              <a:rPr lang="es-ES" sz="2200" dirty="0" smtClean="0"/>
              <a:t>organización salva </a:t>
            </a:r>
            <a:r>
              <a:rPr lang="es-ES" sz="2200" dirty="0" smtClean="0"/>
              <a:t>vidas</a:t>
            </a:r>
            <a:r>
              <a:rPr lang="es-ES" sz="2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ES" sz="1400" dirty="0" smtClean="0"/>
          </a:p>
          <a:p>
            <a:pPr>
              <a:buFont typeface="Arial" pitchFamily="34" charset="0"/>
              <a:buChar char="•"/>
            </a:pPr>
            <a:endParaRPr lang="es-ES" sz="1400" dirty="0" smtClean="0"/>
          </a:p>
          <a:p>
            <a:pPr>
              <a:buFont typeface="Arial" pitchFamily="34" charset="0"/>
              <a:buChar char="•"/>
            </a:pPr>
            <a:endParaRPr lang="es-ES" sz="1400" dirty="0"/>
          </a:p>
          <a:p>
            <a:pPr>
              <a:buFont typeface="Arial" pitchFamily="34" charset="0"/>
              <a:buChar char="•"/>
            </a:pPr>
            <a:endParaRPr lang="es-ES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s-ES" sz="1400" dirty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s-ES" sz="1400" dirty="0" smtClean="0"/>
          </a:p>
          <a:p>
            <a:pPr marL="0" indent="0">
              <a:lnSpc>
                <a:spcPct val="100000"/>
              </a:lnSpc>
            </a:pPr>
            <a:endParaRPr lang="es-ES" sz="1400" dirty="0" smtClean="0"/>
          </a:p>
          <a:p>
            <a:pPr marL="0" indent="0">
              <a:lnSpc>
                <a:spcPct val="100000"/>
              </a:lnSpc>
            </a:pPr>
            <a:r>
              <a:rPr lang="es-ES" sz="1400" dirty="0" smtClean="0"/>
              <a:t>De izquierda a derecha:</a:t>
            </a:r>
          </a:p>
          <a:p>
            <a:pPr marL="0" indent="0">
              <a:lnSpc>
                <a:spcPct val="100000"/>
              </a:lnSpc>
            </a:pPr>
            <a:r>
              <a:rPr lang="es-ES" sz="1400" dirty="0" smtClean="0"/>
              <a:t>Doña Paloma Casado </a:t>
            </a:r>
            <a:r>
              <a:rPr lang="es-ES" sz="1400" dirty="0" err="1" smtClean="0"/>
              <a:t>Durandez</a:t>
            </a:r>
            <a:r>
              <a:rPr lang="es-ES" sz="1400" dirty="0" smtClean="0"/>
              <a:t>, Ministerio de Sanidad, Servicios Sociales e Igualdad.</a:t>
            </a:r>
          </a:p>
          <a:p>
            <a:pPr marL="0" indent="0">
              <a:lnSpc>
                <a:spcPct val="100000"/>
              </a:lnSpc>
            </a:pPr>
            <a:r>
              <a:rPr lang="es-ES" sz="1400" dirty="0" smtClean="0"/>
              <a:t>Don José Soto, Gerente Hospital Universitario </a:t>
            </a:r>
            <a:r>
              <a:rPr lang="es-ES" sz="1400" dirty="0" err="1" smtClean="0"/>
              <a:t>Clinico</a:t>
            </a:r>
            <a:r>
              <a:rPr lang="es-ES" sz="1400" dirty="0" smtClean="0"/>
              <a:t> San Carlos.</a:t>
            </a:r>
          </a:p>
          <a:p>
            <a:pPr marL="0" indent="0">
              <a:lnSpc>
                <a:spcPct val="100000"/>
              </a:lnSpc>
            </a:pPr>
            <a:r>
              <a:rPr lang="es-ES" sz="1400" dirty="0" smtClean="0"/>
              <a:t>Don </a:t>
            </a:r>
            <a:r>
              <a:rPr lang="es-ES" sz="1400" dirty="0" err="1" smtClean="0"/>
              <a:t>Manel</a:t>
            </a:r>
            <a:r>
              <a:rPr lang="es-ES" sz="1400" dirty="0" smtClean="0"/>
              <a:t> </a:t>
            </a:r>
            <a:r>
              <a:rPr lang="es-ES" sz="1400" dirty="0" err="1" smtClean="0"/>
              <a:t>Santiña</a:t>
            </a:r>
            <a:r>
              <a:rPr lang="es-ES" sz="1400" dirty="0" smtClean="0"/>
              <a:t> Vila, Presidente de SECA</a:t>
            </a:r>
          </a:p>
          <a:p>
            <a:pPr marL="0" indent="0">
              <a:lnSpc>
                <a:spcPct val="100000"/>
              </a:lnSpc>
            </a:pPr>
            <a:r>
              <a:rPr lang="es-ES" sz="1400" dirty="0"/>
              <a:t>Doña Ana Dávila-Ponce de León </a:t>
            </a:r>
            <a:r>
              <a:rPr lang="es-ES" sz="1400" dirty="0" err="1" smtClean="0"/>
              <a:t>Municio</a:t>
            </a:r>
            <a:r>
              <a:rPr lang="es-ES" sz="1400" dirty="0" smtClean="0"/>
              <a:t>, Consejería de Salud de Madrid.</a:t>
            </a:r>
          </a:p>
          <a:p>
            <a:pPr marL="0" indent="0">
              <a:lnSpc>
                <a:spcPct val="100000"/>
              </a:lnSpc>
            </a:pPr>
            <a:r>
              <a:rPr lang="es-ES" sz="1400" dirty="0" smtClean="0"/>
              <a:t>Doña Inmaculada Mediavilla Herrera, Servicio madrileño de Salud</a:t>
            </a:r>
            <a:endParaRPr lang="es-ES" sz="2000" dirty="0" smtClean="0"/>
          </a:p>
          <a:p>
            <a:endParaRPr lang="es-ES" sz="2000" dirty="0"/>
          </a:p>
        </p:txBody>
      </p:sp>
      <p:sp>
        <p:nvSpPr>
          <p:cNvPr id="46082" name="AutoShape 2" descr="blob:https://web.whatsapp.com/49441096-716f-4bbf-b5db-5f0d2472e0d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084" name="AutoShape 4" descr="blob:https://web.whatsapp.com/49441096-716f-4bbf-b5db-5f0d2472e0d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086" name="AutoShape 6" descr="blob:https://web.whatsapp.com/49441096-716f-4bbf-b5db-5f0d2472e0d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6088" name="Picture 8" descr="https://pbs.twimg.com/media/DgRzLAhXkAA2Yl7.jpg"/>
          <p:cNvPicPr>
            <a:picLocks noChangeAspect="1" noChangeArrowheads="1"/>
          </p:cNvPicPr>
          <p:nvPr/>
        </p:nvPicPr>
        <p:blipFill>
          <a:blip r:embed="rId2" cstate="print"/>
          <a:srcRect t="45042" r="9095"/>
          <a:stretch>
            <a:fillRect/>
          </a:stretch>
        </p:blipFill>
        <p:spPr bwMode="auto">
          <a:xfrm>
            <a:off x="460375" y="2564904"/>
            <a:ext cx="8262535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Mesa de ponencias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8594" r="28404" b="13802"/>
          <a:stretch/>
        </p:blipFill>
        <p:spPr bwMode="auto">
          <a:xfrm>
            <a:off x="35818" y="1196752"/>
            <a:ext cx="9108182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3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D. Santiago Esnaola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457200" y="1341438"/>
            <a:ext cx="4906888" cy="47847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sz="2000" dirty="0" smtClean="0"/>
              <a:t>El papel del sistema sanitario es fundamental entre los determinantes de las desigualdades en salud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Importancia de la Escalera de la asequibilidad y de la alfabetización para la salud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Nuestro sistema de atención primaria es muy equitativo pero hay que salir de la consulta para conseguir más</a:t>
            </a:r>
          </a:p>
          <a:p>
            <a:r>
              <a:rPr lang="es-ES" sz="2000" b="1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7172" name="Picture 2" descr="https://4.bp.blogspot.com/-AGtvTVSG6j8/WxRMe4CWsFI/AAAAAAAAEu0/f6ZQPtmdLCw9kuFL0SQ-3IcmRzqKVOryQCLcBGAs/s200/Santiago%2BEsna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1886" y="4581128"/>
            <a:ext cx="2034530" cy="152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3 Rectángulo"/>
          <p:cNvSpPr>
            <a:spLocks noChangeArrowheads="1"/>
          </p:cNvSpPr>
          <p:nvPr/>
        </p:nvSpPr>
        <p:spPr bwMode="auto">
          <a:xfrm>
            <a:off x="107950" y="6505575"/>
            <a:ext cx="6840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 dirty="0"/>
              <a:t>http://sano-y-salvo.blogspot.com/2018/06/equidad-en-salud-y-seguridad-del.html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78" y="1330245"/>
            <a:ext cx="3687071" cy="276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D. Tomás Castillo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57200" y="1341438"/>
            <a:ext cx="5482952" cy="47847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Arial" charset="0"/>
                <a:cs typeface="Arial" charset="0"/>
              </a:rPr>
              <a:t>Propone una elaboración de una normativa de protección de la situación de cronicidad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Arial" charset="0"/>
                <a:cs typeface="Arial" charset="0"/>
              </a:rPr>
              <a:t>Incorporación de los pacientes en los comités de éticas e investigación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Arial" charset="0"/>
                <a:cs typeface="Arial" charset="0"/>
              </a:rPr>
              <a:t>Se debe luchar por garantizar la dispensación de medicamentos en todo el territorio nacional sin distinguir la autonomía de origen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Arial" charset="0"/>
                <a:cs typeface="Arial" charset="0"/>
              </a:rPr>
              <a:t>Los pacientes están preparados para participar de forma activa en las políticas sanitarias</a:t>
            </a:r>
          </a:p>
        </p:txBody>
      </p:sp>
      <p:pic>
        <p:nvPicPr>
          <p:cNvPr id="8197" name="Picture 5" descr="Resultado de imagen de tomas castillo plataforma pacien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730" y="4077072"/>
            <a:ext cx="2797141" cy="1577587"/>
          </a:xfrm>
          <a:prstGeom prst="rect">
            <a:avLst/>
          </a:prstGeom>
          <a:noFill/>
        </p:spPr>
      </p:pic>
      <p:pic>
        <p:nvPicPr>
          <p:cNvPr id="3074" name="Picture 2" descr="C:\Users\mpastier\Pictures\j_sp_aps_2018\IMG_20180622_100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00" y="1196752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Arial" charset="0"/>
                <a:cs typeface="Arial" charset="0"/>
              </a:rPr>
              <a:t>D. Luis Gimeno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4330824" cy="4784725"/>
          </a:xfrm>
        </p:spPr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s-ES" sz="1800" dirty="0" smtClean="0"/>
              <a:t>Los inmigrantes consumen menos recursos que los autóctonos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s-ES" sz="1800" dirty="0" smtClean="0"/>
              <a:t>Hay una relación directa entre el RDL y la Seguridad del paciente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s-ES" sz="1800" dirty="0" smtClean="0"/>
              <a:t>70 muertos al año como consecuencia del RDL, 15% de mortalidad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s-ES" sz="1800" dirty="0" smtClean="0"/>
              <a:t>El miedo es la repercusión directa sobre los inmigrantes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s-ES" sz="1800" dirty="0" smtClean="0"/>
              <a:t>Hay muchas patologías crónicas que se han quedado </a:t>
            </a:r>
          </a:p>
          <a:p>
            <a:pPr>
              <a:lnSpc>
                <a:spcPct val="100000"/>
              </a:lnSpc>
              <a:defRPr/>
            </a:pPr>
            <a:r>
              <a:rPr lang="es-ES" sz="1800" dirty="0" smtClean="0"/>
              <a:t>sin atención (26.000 pacientes)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s-ES" sz="1800" dirty="0" smtClean="0"/>
              <a:t>Orgullo por el posicionamiento de la SEMFYC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s-ES" sz="1800" dirty="0" smtClean="0"/>
              <a:t>Expectativas de cambio positivos 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es-ES" sz="1800" dirty="0" smtClean="0"/>
          </a:p>
          <a:p>
            <a:pPr marL="0" indent="0">
              <a:lnSpc>
                <a:spcPct val="100000"/>
              </a:lnSpc>
              <a:defRPr/>
            </a:pPr>
            <a:endParaRPr lang="es-ES" sz="1800" b="1" dirty="0"/>
          </a:p>
        </p:txBody>
      </p:sp>
      <p:pic>
        <p:nvPicPr>
          <p:cNvPr id="9220" name="Picture 2" descr="https://3.bp.blogspot.com/-emANWgV7kPw/WxcQhdrRUYI/AAAAAAAAEvA/lUHeXiQAFPIgbew50TXs6YIXPRsL666IgCLcBGAs/s200/Luis%2BGim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360199"/>
            <a:ext cx="1743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3 Rectángulo"/>
          <p:cNvSpPr>
            <a:spLocks noChangeArrowheads="1"/>
          </p:cNvSpPr>
          <p:nvPr/>
        </p:nvSpPr>
        <p:spPr bwMode="auto">
          <a:xfrm>
            <a:off x="144463" y="6453188"/>
            <a:ext cx="673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/>
              <a:t>http://sano-y-salvo.blogspot.com/2018/06/seguridad-del-paciente-y-derecho-la.html</a:t>
            </a:r>
          </a:p>
        </p:txBody>
      </p:sp>
      <p:pic>
        <p:nvPicPr>
          <p:cNvPr id="4098" name="Picture 2" descr="C:\Users\mpastier\Pictures\j_sp_aps_2018\IMG_20180622_1027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23" y="119675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1216</Words>
  <Application>Microsoft Office PowerPoint</Application>
  <PresentationFormat>Presentación en pantalla (4:3)</PresentationFormat>
  <Paragraphs>200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Comité organizador</vt:lpstr>
      <vt:lpstr>Comité científico</vt:lpstr>
      <vt:lpstr>Objetivo de la jornada</vt:lpstr>
      <vt:lpstr>Acto inaugural: ideas clave</vt:lpstr>
      <vt:lpstr>Mesa de ponencias</vt:lpstr>
      <vt:lpstr>D. Santiago Esnaola</vt:lpstr>
      <vt:lpstr>D. Tomás Castillo</vt:lpstr>
      <vt:lpstr>D. Luis Gimeno</vt:lpstr>
      <vt:lpstr>Dª. Katthyana Aparicio</vt:lpstr>
      <vt:lpstr>D. Antoni Dedeu y Dª. Cristina Colls</vt:lpstr>
      <vt:lpstr>Conferencia de Clausura: D. Alberto Pardo</vt:lpstr>
      <vt:lpstr>Presentación de PowerPoint</vt:lpstr>
      <vt:lpstr>Evaluación por pares</vt:lpstr>
      <vt:lpstr>Comunicaciones</vt:lpstr>
      <vt:lpstr>Comunicaciones aceptadas por procedencia</vt:lpstr>
      <vt:lpstr>Comunicaciones aceptadas por área</vt:lpstr>
      <vt:lpstr>Exposición de comunicaciones</vt:lpstr>
      <vt:lpstr>Presentación de PowerPoint</vt:lpstr>
      <vt:lpstr>Reconocimiento “Fernando Palacio”</vt:lpstr>
      <vt:lpstr>Reconocimiento “Fernando Palacio” Al mejor Original/Estudio de investigación:</vt:lpstr>
      <vt:lpstr>Reconocimiento “Fernando Palacio”</vt:lpstr>
      <vt:lpstr>Reconocimiento “Fernando Palacio” A la mejor Experiencia para la mejora de la seguridad del paciente:</vt:lpstr>
      <vt:lpstr>Reconocimiento “Fernando Palacio”</vt:lpstr>
      <vt:lpstr>Reconocimiento “Fernando Palacio” Al mejor Caso que enseña:</vt:lpstr>
      <vt:lpstr>Talleres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Perez Perez, Pastora</dc:creator>
  <cp:lastModifiedBy>mpastier</cp:lastModifiedBy>
  <cp:revision>80</cp:revision>
  <dcterms:created xsi:type="dcterms:W3CDTF">2015-05-08T11:15:26Z</dcterms:created>
  <dcterms:modified xsi:type="dcterms:W3CDTF">2018-06-24T10:15:09Z</dcterms:modified>
</cp:coreProperties>
</file>